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81" r:id="rId3"/>
    <p:sldId id="257" r:id="rId4"/>
    <p:sldId id="258" r:id="rId5"/>
    <p:sldId id="259" r:id="rId6"/>
    <p:sldId id="260" r:id="rId7"/>
    <p:sldId id="261" r:id="rId8"/>
    <p:sldId id="262" r:id="rId9"/>
    <p:sldId id="283" r:id="rId10"/>
    <p:sldId id="263" r:id="rId11"/>
    <p:sldId id="264" r:id="rId12"/>
    <p:sldId id="265" r:id="rId13"/>
    <p:sldId id="266" r:id="rId14"/>
    <p:sldId id="267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84" r:id="rId23"/>
    <p:sldId id="285" r:id="rId24"/>
    <p:sldId id="276" r:id="rId25"/>
    <p:sldId id="277" r:id="rId26"/>
    <p:sldId id="278" r:id="rId27"/>
    <p:sldId id="279" r:id="rId28"/>
    <p:sldId id="280" r:id="rId29"/>
    <p:sldId id="282" r:id="rId30"/>
    <p:sldId id="286" r:id="rId31"/>
    <p:sldId id="287" r:id="rId3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899" autoAdjust="0"/>
    <p:restoredTop sz="94236" autoAdjust="0"/>
  </p:normalViewPr>
  <p:slideViewPr>
    <p:cSldViewPr>
      <p:cViewPr varScale="1">
        <p:scale>
          <a:sx n="67" d="100"/>
          <a:sy n="67" d="100"/>
        </p:scale>
        <p:origin x="-3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4CE6F5-44A9-475F-AB5D-D06A43EC61D2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C7C62A-13EF-4748-B854-A7FBC72D1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7C62A-13EF-4748-B854-A7FBC72D12D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6000">
              <a:schemeClr val="dk1">
                <a:tint val="50000"/>
                <a:satMod val="300000"/>
                <a:alpha val="1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slide" Target="slide11.xml"/><Relationship Id="rId7" Type="http://schemas.openxmlformats.org/officeDocument/2006/relationships/slide" Target="slide20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16.xml"/><Relationship Id="rId4" Type="http://schemas.openxmlformats.org/officeDocument/2006/relationships/slide" Target="slide13.xml"/><Relationship Id="rId9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3" Type="http://schemas.openxmlformats.org/officeDocument/2006/relationships/slide" Target="slide5.xml"/><Relationship Id="rId7" Type="http://schemas.openxmlformats.org/officeDocument/2006/relationships/slide" Target="slide2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slide" Target="slide2.xm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pedia.ru/" TargetMode="External"/><Relationship Id="rId7" Type="http://schemas.openxmlformats.org/officeDocument/2006/relationships/image" Target="../media/image5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hyperlink" Target="http://www.photosight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2.xml"/><Relationship Id="rId4" Type="http://schemas.openxmlformats.org/officeDocument/2006/relationships/slide" Target="slide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slide" Target="slide2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0.xml"/><Relationship Id="rId5" Type="http://schemas.openxmlformats.org/officeDocument/2006/relationships/slide" Target="slide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dk1">
                <a:tint val="50000"/>
                <a:satMod val="300000"/>
                <a:alpha val="1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43400" y="1219200"/>
            <a:ext cx="4267200" cy="1470025"/>
          </a:xfr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2700000" sx="99000" sy="99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Лампа накаливания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876800"/>
            <a:ext cx="4343400" cy="1752600"/>
          </a:xfrm>
          <a:effectLst>
            <a:outerShdw blurRad="215900" dist="114300" dir="4920000" sx="103000" sy="103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Выполнили ученики 10«А» класса: </a:t>
            </a:r>
            <a:r>
              <a:rPr lang="ru-RU" sz="2800" dirty="0" err="1" smtClean="0"/>
              <a:t>Рыженко</a:t>
            </a:r>
            <a:r>
              <a:rPr lang="ru-RU" sz="2800" dirty="0" smtClean="0"/>
              <a:t> Сергей</a:t>
            </a:r>
          </a:p>
          <a:p>
            <a:r>
              <a:rPr lang="ru-RU" sz="2800" dirty="0" smtClean="0"/>
              <a:t>       </a:t>
            </a:r>
          </a:p>
          <a:p>
            <a:endParaRPr lang="en-US" sz="2800" dirty="0"/>
          </a:p>
        </p:txBody>
      </p:sp>
      <p:pic>
        <p:nvPicPr>
          <p:cNvPr id="4" name="Рисунок 3" descr="urlpreview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81000"/>
            <a:ext cx="3060700" cy="3279321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/>
              <a:t>Прочие виды ламп и освещения:</a:t>
            </a:r>
            <a:endParaRPr lang="en-US" dirty="0"/>
          </a:p>
        </p:txBody>
      </p:sp>
      <p:pic>
        <p:nvPicPr>
          <p:cNvPr id="4" name="Рисунок 3" descr="240510_6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962400"/>
            <a:ext cx="2743200" cy="3188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8" name="Группа 7"/>
          <p:cNvGrpSpPr/>
          <p:nvPr/>
        </p:nvGrpSpPr>
        <p:grpSpPr>
          <a:xfrm>
            <a:off x="457200" y="1143000"/>
            <a:ext cx="4114800" cy="838200"/>
            <a:chOff x="457200" y="1143000"/>
            <a:chExt cx="4114800" cy="838200"/>
          </a:xfrm>
        </p:grpSpPr>
        <p:sp>
          <p:nvSpPr>
            <p:cNvPr id="6" name="Пятиугольник 5">
              <a:hlinkClick r:id="rId3" action="ppaction://hlinksldjump"/>
            </p:cNvPr>
            <p:cNvSpPr/>
            <p:nvPr/>
          </p:nvSpPr>
          <p:spPr>
            <a:xfrm>
              <a:off x="457200" y="1143000"/>
              <a:ext cx="4114800" cy="838200"/>
            </a:xfrm>
            <a:prstGeom prst="homePlat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hlinkClick r:id="rId3" action="ppaction://hlinksldjump"/>
            </p:cNvPr>
            <p:cNvSpPr txBox="1"/>
            <p:nvPr/>
          </p:nvSpPr>
          <p:spPr>
            <a:xfrm>
              <a:off x="685800" y="1295400"/>
              <a:ext cx="3352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Галогенные</a:t>
              </a:r>
              <a:endParaRPr lang="en-US" sz="3200" dirty="0"/>
            </a:p>
          </p:txBody>
        </p:sp>
      </p:grpSp>
      <p:grpSp>
        <p:nvGrpSpPr>
          <p:cNvPr id="9" name="Содержимое 8"/>
          <p:cNvGrpSpPr>
            <a:grpSpLocks noGrp="1"/>
          </p:cNvGrpSpPr>
          <p:nvPr>
            <p:ph idx="1"/>
          </p:nvPr>
        </p:nvGrpSpPr>
        <p:grpSpPr>
          <a:xfrm>
            <a:off x="457200" y="1981200"/>
            <a:ext cx="4114800" cy="838200"/>
            <a:chOff x="457200" y="1143000"/>
            <a:chExt cx="4114800" cy="838200"/>
          </a:xfrm>
        </p:grpSpPr>
        <p:sp>
          <p:nvSpPr>
            <p:cNvPr id="10" name="Пятиугольник 9">
              <a:hlinkClick r:id="rId4" action="ppaction://hlinksldjump"/>
            </p:cNvPr>
            <p:cNvSpPr/>
            <p:nvPr/>
          </p:nvSpPr>
          <p:spPr>
            <a:xfrm>
              <a:off x="457200" y="1143000"/>
              <a:ext cx="4114800" cy="838200"/>
            </a:xfrm>
            <a:prstGeom prst="homePlat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hlinkClick r:id="rId4" action="ppaction://hlinksldjump"/>
            </p:cNvPr>
            <p:cNvSpPr txBox="1"/>
            <p:nvPr/>
          </p:nvSpPr>
          <p:spPr>
            <a:xfrm>
              <a:off x="685800" y="1295400"/>
              <a:ext cx="3200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Флуоресцентные</a:t>
              </a:r>
              <a:endParaRPr lang="en-US" sz="3200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57200" y="2819400"/>
            <a:ext cx="4114800" cy="838200"/>
            <a:chOff x="457200" y="1143000"/>
            <a:chExt cx="4114800" cy="838200"/>
          </a:xfrm>
        </p:grpSpPr>
        <p:sp>
          <p:nvSpPr>
            <p:cNvPr id="13" name="Пятиугольник 12">
              <a:hlinkClick r:id="rId5" action="ppaction://hlinksldjump"/>
            </p:cNvPr>
            <p:cNvSpPr/>
            <p:nvPr/>
          </p:nvSpPr>
          <p:spPr>
            <a:xfrm>
              <a:off x="457200" y="1143000"/>
              <a:ext cx="4114800" cy="838200"/>
            </a:xfrm>
            <a:prstGeom prst="homePlat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hlinkClick r:id="rId5" action="ppaction://hlinksldjump"/>
            </p:cNvPr>
            <p:cNvSpPr txBox="1"/>
            <p:nvPr/>
          </p:nvSpPr>
          <p:spPr>
            <a:xfrm>
              <a:off x="685800" y="1295400"/>
              <a:ext cx="3200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Газоразрядные </a:t>
              </a:r>
              <a:endParaRPr lang="en-US" sz="3200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 rot="10800000">
            <a:off x="4495800" y="4343400"/>
            <a:ext cx="4114800" cy="838200"/>
            <a:chOff x="457200" y="1143000"/>
            <a:chExt cx="4114800" cy="838200"/>
          </a:xfrm>
        </p:grpSpPr>
        <p:sp>
          <p:nvSpPr>
            <p:cNvPr id="20" name="Пятиугольник 19">
              <a:hlinkClick r:id="rId6" action="ppaction://hlinksldjump"/>
            </p:cNvPr>
            <p:cNvSpPr/>
            <p:nvPr/>
          </p:nvSpPr>
          <p:spPr>
            <a:xfrm>
              <a:off x="457200" y="1143000"/>
              <a:ext cx="4114800" cy="838200"/>
            </a:xfrm>
            <a:prstGeom prst="homePlat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hlinkClick r:id="rId6" action="ppaction://hlinksldjump"/>
            </p:cNvPr>
            <p:cNvSpPr txBox="1"/>
            <p:nvPr/>
          </p:nvSpPr>
          <p:spPr>
            <a:xfrm rot="10800000">
              <a:off x="685800" y="1295400"/>
              <a:ext cx="3200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Электродуговые</a:t>
              </a:r>
              <a:endParaRPr lang="en-US" sz="3200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 rot="10800000">
            <a:off x="4495800" y="5181600"/>
            <a:ext cx="4114800" cy="838200"/>
            <a:chOff x="457200" y="1143000"/>
            <a:chExt cx="4114800" cy="838200"/>
          </a:xfrm>
        </p:grpSpPr>
        <p:sp>
          <p:nvSpPr>
            <p:cNvPr id="23" name="Пятиугольник 22">
              <a:hlinkClick r:id="rId7" action="ppaction://hlinksldjump"/>
            </p:cNvPr>
            <p:cNvSpPr/>
            <p:nvPr/>
          </p:nvSpPr>
          <p:spPr>
            <a:xfrm>
              <a:off x="457200" y="1143000"/>
              <a:ext cx="4114800" cy="838200"/>
            </a:xfrm>
            <a:prstGeom prst="homePlat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hlinkClick r:id="rId7" action="ppaction://hlinksldjump"/>
            </p:cNvPr>
            <p:cNvSpPr txBox="1"/>
            <p:nvPr/>
          </p:nvSpPr>
          <p:spPr>
            <a:xfrm rot="10800000">
              <a:off x="685800" y="1320225"/>
              <a:ext cx="3200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На сгорании </a:t>
              </a:r>
              <a:endParaRPr lang="en-US" sz="3200" dirty="0"/>
            </a:p>
          </p:txBody>
        </p:sp>
      </p:grpSp>
      <p:grpSp>
        <p:nvGrpSpPr>
          <p:cNvPr id="25" name="Группа 24"/>
          <p:cNvGrpSpPr/>
          <p:nvPr/>
        </p:nvGrpSpPr>
        <p:grpSpPr>
          <a:xfrm rot="10800000">
            <a:off x="4495800" y="6019797"/>
            <a:ext cx="4114800" cy="1175223"/>
            <a:chOff x="457200" y="769742"/>
            <a:chExt cx="4114800" cy="1211458"/>
          </a:xfrm>
        </p:grpSpPr>
        <p:sp>
          <p:nvSpPr>
            <p:cNvPr id="26" name="Пятиугольник 25">
              <a:hlinkClick r:id="rId8" action="ppaction://hlinksldjump"/>
            </p:cNvPr>
            <p:cNvSpPr/>
            <p:nvPr/>
          </p:nvSpPr>
          <p:spPr>
            <a:xfrm>
              <a:off x="457200" y="1143000"/>
              <a:ext cx="4114800" cy="838200"/>
            </a:xfrm>
            <a:prstGeom prst="homePlat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hlinkClick r:id="rId8" action="ppaction://hlinksldjump"/>
            </p:cNvPr>
            <p:cNvSpPr txBox="1"/>
            <p:nvPr/>
          </p:nvSpPr>
          <p:spPr>
            <a:xfrm rot="10800000">
              <a:off x="685800" y="769742"/>
              <a:ext cx="3200400" cy="1110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Прочие</a:t>
              </a:r>
              <a:endParaRPr lang="en-US" sz="3200" dirty="0" smtClean="0"/>
            </a:p>
            <a:p>
              <a:r>
                <a:rPr lang="ru-RU" sz="3200" dirty="0" smtClean="0"/>
                <a:t> </a:t>
              </a:r>
              <a:endParaRPr lang="en-US" sz="3200" dirty="0"/>
            </a:p>
          </p:txBody>
        </p:sp>
      </p:grpSp>
      <p:pic>
        <p:nvPicPr>
          <p:cNvPr id="5" name="Рисунок 4" descr="200px-Виртуальная_виньетка_Ртищево._Свеча_Яблочкова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04000" y="914400"/>
            <a:ext cx="2540000" cy="35433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/>
              <a:t>Галогенные лампы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0" y="914400"/>
            <a:ext cx="5334000" cy="2667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Добавление в буферный газ паров галогенов (брома или йода) повышает время жизни лампы до 2000—4000 часов. При этом рабочая температура спирали составляет примерно 3000  К. Эффективность галогенных ламп достигает 28 лм/Вт.</a:t>
            </a:r>
          </a:p>
          <a:p>
            <a:pPr>
              <a:buNone/>
            </a:pPr>
            <a:r>
              <a:rPr lang="ru-RU" sz="1800" dirty="0" smtClean="0"/>
              <a:t>Добавление галогенов предотвращает осаждение вольфрама на стекле, при условии, что температура стекла выше 250 °С.</a:t>
            </a:r>
          </a:p>
        </p:txBody>
      </p:sp>
      <p:pic>
        <p:nvPicPr>
          <p:cNvPr id="4" name="Рисунок 3" descr="галогенная ламп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38200"/>
            <a:ext cx="37338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28600" y="3581400"/>
            <a:ext cx="647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/>
              <a:t>Новым направлением развития ламп является т. н. IRC-галогенные лампы (сокращение IRC обозначает «инфракрасное покрытие»). На колбы таких ламп наносится специальное покрытие, которое пропускает видимый свет, но задерживает инфракрасное (тепловое) излучение и отражает его назад, к спирали. За счёт этого уменьшаются потери тепла и, как следствие, увеличивается эффективность лампы.</a:t>
            </a:r>
            <a:endParaRPr lang="en-US" dirty="0"/>
          </a:p>
        </p:txBody>
      </p:sp>
      <p:pic>
        <p:nvPicPr>
          <p:cNvPr id="6" name="Рисунок 5" descr="IRC-галогенная лампа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7726" y="3748330"/>
            <a:ext cx="2446274" cy="3109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371600" y="3124200"/>
            <a:ext cx="2286000" cy="41549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100" dirty="0" smtClean="0"/>
              <a:t>Галогенная лампа</a:t>
            </a:r>
            <a:endParaRPr lang="en-US" sz="2100" dirty="0"/>
          </a:p>
        </p:txBody>
      </p:sp>
      <p:sp>
        <p:nvSpPr>
          <p:cNvPr id="8" name="TextBox 7"/>
          <p:cNvSpPr txBox="1"/>
          <p:nvPr/>
        </p:nvSpPr>
        <p:spPr>
          <a:xfrm>
            <a:off x="6019800" y="6442502"/>
            <a:ext cx="2743200" cy="41549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100" dirty="0" smtClean="0"/>
              <a:t>IRC-галогенная лампа</a:t>
            </a:r>
            <a:endParaRPr lang="en-US" sz="2100" dirty="0"/>
          </a:p>
        </p:txBody>
      </p:sp>
      <p:sp>
        <p:nvSpPr>
          <p:cNvPr id="9" name="Управляющая кнопка: в начало 8">
            <a:hlinkClick r:id="rId4" action="ppaction://hlinksldjump" highlightClick="1"/>
          </p:cNvPr>
          <p:cNvSpPr/>
          <p:nvPr/>
        </p:nvSpPr>
        <p:spPr>
          <a:xfrm>
            <a:off x="457200" y="6324600"/>
            <a:ext cx="6858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1371600" y="6324600"/>
            <a:ext cx="685800" cy="30480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MO" dirty="0" smtClean="0"/>
              <a:t>Специальные лампы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0" y="1219200"/>
            <a:ext cx="5334000" cy="2362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Проекционные лампы — для </a:t>
            </a:r>
            <a:r>
              <a:rPr lang="ru-RU" sz="2000" dirty="0" err="1" smtClean="0"/>
              <a:t>диа</a:t>
            </a:r>
            <a:r>
              <a:rPr lang="ru-RU" sz="2000" dirty="0" smtClean="0"/>
              <a:t>- и кинопроекторов. Имеют повышенную яркость (и соответственно, повышенную температуру нити и уменьшенный срок службы); обычно нить размещают так, чтобы светящаяся область образовала прямоугольник.</a:t>
            </a:r>
          </a:p>
        </p:txBody>
      </p:sp>
      <p:pic>
        <p:nvPicPr>
          <p:cNvPr id="4" name="Рисунок 3" descr="Лампа проэктор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143000"/>
            <a:ext cx="3333750" cy="33337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0" y="4648200"/>
            <a:ext cx="579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Двухнитевые</a:t>
            </a:r>
            <a:r>
              <a:rPr lang="ru-RU" dirty="0" smtClean="0"/>
              <a:t> лампы для автомобильных фар. Одна нить для дальнего света, другая для ближнего. Кроме того, такие лампы содержат экран, который в режиме ближнего света отсекает лучи, которые могли бы ослеплять встречных водителей.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95400" y="4038600"/>
            <a:ext cx="2362200" cy="41549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100" dirty="0" smtClean="0"/>
              <a:t>Лампа  </a:t>
            </a:r>
            <a:r>
              <a:rPr lang="ru-RU" sz="2100" dirty="0" err="1" smtClean="0"/>
              <a:t>проэктора</a:t>
            </a:r>
            <a:endParaRPr lang="en-US" sz="2100" dirty="0"/>
          </a:p>
        </p:txBody>
      </p:sp>
      <p:pic>
        <p:nvPicPr>
          <p:cNvPr id="7" name="Рисунок 6" descr="Двухнитевые ламп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7425" y="3657600"/>
            <a:ext cx="3076575" cy="228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943600" y="5715000"/>
            <a:ext cx="3200400" cy="6924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100" dirty="0" smtClean="0"/>
              <a:t> </a:t>
            </a:r>
            <a:r>
              <a:rPr lang="ru-RU" dirty="0" err="1" smtClean="0"/>
              <a:t>Двухнитеваые</a:t>
            </a:r>
            <a:r>
              <a:rPr lang="ru-RU" dirty="0" smtClean="0"/>
              <a:t> галогенные лампы типа Н4.</a:t>
            </a:r>
            <a:endParaRPr lang="en-US" dirty="0"/>
          </a:p>
        </p:txBody>
      </p:sp>
      <p:sp>
        <p:nvSpPr>
          <p:cNvPr id="9" name="Управляющая кнопка: в начало 8">
            <a:hlinkClick r:id="rId4" action="ppaction://hlinksldjump" highlightClick="1"/>
          </p:cNvPr>
          <p:cNvSpPr/>
          <p:nvPr/>
        </p:nvSpPr>
        <p:spPr>
          <a:xfrm>
            <a:off x="381000" y="6324600"/>
            <a:ext cx="7620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hlinkClick r:id="" action="ppaction://hlinkshowjump?jump=nextslide"/>
          </p:cNvPr>
          <p:cNvSpPr txBox="1"/>
          <p:nvPr/>
        </p:nvSpPr>
        <p:spPr>
          <a:xfrm>
            <a:off x="2362200" y="6172200"/>
            <a:ext cx="29718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cap="all" dirty="0" smtClean="0"/>
              <a:t>К следующей теме</a:t>
            </a:r>
            <a:endParaRPr lang="en-US" sz="2400" cap="all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MO" dirty="0" smtClean="0"/>
              <a:t>Флуоресцентные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 флуоресцентным лампам относятся:</a:t>
            </a:r>
          </a:p>
          <a:p>
            <a:r>
              <a:rPr lang="ru-RU" dirty="0" smtClean="0"/>
              <a:t>Компактная люминесцентная лампа </a:t>
            </a:r>
          </a:p>
          <a:p>
            <a:endParaRPr lang="ru-RU" dirty="0" smtClean="0"/>
          </a:p>
          <a:p>
            <a:r>
              <a:rPr lang="ru-RU" dirty="0" smtClean="0"/>
              <a:t>Люминесцентная лампа </a:t>
            </a:r>
          </a:p>
          <a:p>
            <a:endParaRPr lang="ru-RU" dirty="0" smtClean="0"/>
          </a:p>
          <a:p>
            <a:r>
              <a:rPr lang="ru-RU" dirty="0" smtClean="0"/>
              <a:t>Индукционные лампы</a:t>
            </a:r>
            <a:endParaRPr lang="en-US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609600" y="6324600"/>
            <a:ext cx="7620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752600" y="6324600"/>
            <a:ext cx="685800" cy="30480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Компактная люминесцентная лампа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90800" y="914400"/>
            <a:ext cx="6553200" cy="3276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err="1" smtClean="0"/>
              <a:t>Компа́ктная</a:t>
            </a:r>
            <a:r>
              <a:rPr lang="ru-RU" sz="1800" dirty="0" smtClean="0"/>
              <a:t> </a:t>
            </a:r>
            <a:r>
              <a:rPr lang="ru-RU" sz="1800" dirty="0" err="1" smtClean="0"/>
              <a:t>люминесце́нтная</a:t>
            </a:r>
            <a:r>
              <a:rPr lang="ru-RU" sz="1800" dirty="0" smtClean="0"/>
              <a:t> </a:t>
            </a:r>
            <a:r>
              <a:rPr lang="ru-RU" sz="1800" dirty="0" err="1" smtClean="0"/>
              <a:t>ла́мпа</a:t>
            </a:r>
            <a:r>
              <a:rPr lang="ru-RU" sz="1800" dirty="0" smtClean="0"/>
              <a:t> — люминесцентная лампа, имеющая меньшие размеры по сравнению с </a:t>
            </a:r>
            <a:r>
              <a:rPr lang="ru-RU" sz="1800" dirty="0" err="1" smtClean="0"/>
              <a:t>колбчатой</a:t>
            </a:r>
            <a:r>
              <a:rPr lang="ru-RU" sz="1800" dirty="0" smtClean="0"/>
              <a:t> лампой и меньшую чувствительность к механическим повреждениям. Зачастую встречаются предназначенными для установки в стандартный патрон для ламп накаливания.</a:t>
            </a:r>
          </a:p>
          <a:p>
            <a:pPr>
              <a:buNone/>
            </a:pPr>
            <a:r>
              <a:rPr lang="ru-RU" sz="1800" dirty="0" smtClean="0"/>
              <a:t>Ещё она известна как энергосберегающая лампочка. </a:t>
            </a:r>
          </a:p>
          <a:p>
            <a:pPr>
              <a:buNone/>
            </a:pPr>
            <a:r>
              <a:rPr lang="ru-RU" sz="1800" dirty="0" smtClean="0"/>
              <a:t>При </a:t>
            </a:r>
            <a:r>
              <a:rPr lang="ru-RU" sz="1800" dirty="0" err="1" smtClean="0"/>
              <a:t>использованииспиралей</a:t>
            </a:r>
            <a:r>
              <a:rPr lang="ru-RU" sz="1800" dirty="0" smtClean="0"/>
              <a:t> не по их прямому назначению, а в качестве электродов, можно продлить жизнь лампы с 6000 до 25000 часов.</a:t>
            </a:r>
          </a:p>
          <a:p>
            <a:pPr>
              <a:buNone/>
            </a:pPr>
            <a:endParaRPr lang="en-US" sz="1800" dirty="0"/>
          </a:p>
        </p:txBody>
      </p:sp>
      <p:pic>
        <p:nvPicPr>
          <p:cNvPr id="4" name="Рисунок 3" descr="Энергосберегающая лампоч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6494" y="914399"/>
            <a:ext cx="2536706" cy="3352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28600" y="4191000"/>
            <a:ext cx="5867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/>
              <a:t>По сравнению с лампами накаливания имеют более </a:t>
            </a:r>
          </a:p>
          <a:p>
            <a:pPr>
              <a:buNone/>
            </a:pPr>
            <a:r>
              <a:rPr lang="ru-RU" dirty="0" smtClean="0"/>
              <a:t>долгий срок службы и расходуют меньше э</a:t>
            </a:r>
          </a:p>
          <a:p>
            <a:pPr>
              <a:buNone/>
            </a:pPr>
            <a:r>
              <a:rPr lang="ru-RU" dirty="0" err="1" smtClean="0"/>
              <a:t>лектроэнергии</a:t>
            </a:r>
            <a:r>
              <a:rPr lang="ru-RU" dirty="0" smtClean="0"/>
              <a:t> (в среднем до 80 % экономии).</a:t>
            </a:r>
          </a:p>
          <a:p>
            <a:pPr>
              <a:buNone/>
            </a:pPr>
            <a:r>
              <a:rPr lang="ru-RU" dirty="0" smtClean="0"/>
              <a:t>Благодаря применению электронного балласта имеют улучшенные характеристики по сравнению с традиционными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886200"/>
            <a:ext cx="243840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err="1" smtClean="0"/>
              <a:t>Энергосберег</a:t>
            </a:r>
            <a:r>
              <a:rPr lang="ru-RU" dirty="0" smtClean="0"/>
              <a:t>. лампа</a:t>
            </a:r>
            <a:endParaRPr lang="en-US" dirty="0"/>
          </a:p>
        </p:txBody>
      </p:sp>
      <p:pic>
        <p:nvPicPr>
          <p:cNvPr id="9" name="Рисунок 8" descr="Коридор освещ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4191000"/>
            <a:ext cx="33528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6019800" y="6019800"/>
            <a:ext cx="2362200" cy="4001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Коридор из ламп</a:t>
            </a:r>
            <a:endParaRPr lang="en-US" sz="2000" dirty="0"/>
          </a:p>
        </p:txBody>
      </p:sp>
      <p:sp>
        <p:nvSpPr>
          <p:cNvPr id="10" name="Управляющая кнопка: в начало 9">
            <a:hlinkClick r:id="rId4" action="ppaction://hlinksldjump" highlightClick="1"/>
          </p:cNvPr>
          <p:cNvSpPr/>
          <p:nvPr/>
        </p:nvSpPr>
        <p:spPr>
          <a:xfrm>
            <a:off x="762000" y="6324600"/>
            <a:ext cx="7620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1828800" y="6324600"/>
            <a:ext cx="685800" cy="30480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7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MO" dirty="0" err="1" smtClean="0"/>
              <a:t>Безэлектродная</a:t>
            </a:r>
            <a:r>
              <a:rPr lang="ru-MO" dirty="0" smtClean="0"/>
              <a:t> лампа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0" y="1143001"/>
            <a:ext cx="6096000" cy="27432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300" dirty="0" err="1" smtClean="0"/>
              <a:t>Безэлектродная</a:t>
            </a:r>
            <a:r>
              <a:rPr lang="ru-RU" sz="3300" dirty="0" smtClean="0"/>
              <a:t> лампа — осветительный прибор, принцип действия которого основан на газовом разряде в высокочастотном электромагнитном поле. Отсутствие нитей накаливания или электродов позволяет повысить долговечность лампы и ее мощность.</a:t>
            </a:r>
          </a:p>
          <a:p>
            <a:pPr>
              <a:buNone/>
            </a:pPr>
            <a:r>
              <a:rPr lang="ru-RU" sz="3600" b="1" i="1" dirty="0" smtClean="0"/>
              <a:t>Достоинства</a:t>
            </a:r>
          </a:p>
          <a:p>
            <a:r>
              <a:rPr lang="ru-RU" dirty="0" smtClean="0"/>
              <a:t>Большой срок службы — более 500 тыс. часов</a:t>
            </a:r>
          </a:p>
          <a:p>
            <a:r>
              <a:rPr lang="ru-RU" dirty="0" smtClean="0"/>
              <a:t>Высокая мощность — до 100 кВт</a:t>
            </a:r>
          </a:p>
          <a:p>
            <a:r>
              <a:rPr lang="ru-RU" dirty="0" smtClean="0"/>
              <a:t>Более высокая светоотдача — до 120 Лм/Вт</a:t>
            </a:r>
          </a:p>
          <a:p>
            <a:r>
              <a:rPr lang="ru-RU" dirty="0" smtClean="0"/>
              <a:t>Возможность регулирования мощности лампы</a:t>
            </a:r>
          </a:p>
        </p:txBody>
      </p:sp>
      <p:pic>
        <p:nvPicPr>
          <p:cNvPr id="4" name="Рисунок 3" descr="NonelectrodeLampSchem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7104"/>
            <a:ext cx="3423992" cy="20318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3810000"/>
            <a:ext cx="5638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000" b="1" i="1" dirty="0" smtClean="0"/>
              <a:t>Недостатки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Высокочастотное ЭМ поле при несоблюдении технических норм могут неблагоприятно отразиться на здоровье людей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Мощные лампы нуждаются в принудительном охлаждении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" name="Рисунок 5" descr="s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3680065"/>
            <a:ext cx="2349500" cy="3177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257800" y="6488668"/>
            <a:ext cx="350520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Фонарь индукционного действия</a:t>
            </a:r>
            <a:endParaRPr lang="en-US" dirty="0"/>
          </a:p>
        </p:txBody>
      </p:sp>
      <p:sp>
        <p:nvSpPr>
          <p:cNvPr id="9" name="Управляющая кнопка: в начало 8">
            <a:hlinkClick r:id="rId4" action="ppaction://hlinksldjump" highlightClick="1"/>
          </p:cNvPr>
          <p:cNvSpPr/>
          <p:nvPr/>
        </p:nvSpPr>
        <p:spPr>
          <a:xfrm>
            <a:off x="533400" y="6324600"/>
            <a:ext cx="7620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hlinkClick r:id="" action="ppaction://hlinkshowjump?jump=nextslide"/>
          </p:cNvPr>
          <p:cNvSpPr txBox="1"/>
          <p:nvPr/>
        </p:nvSpPr>
        <p:spPr>
          <a:xfrm>
            <a:off x="1752600" y="6172200"/>
            <a:ext cx="29718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cap="all" dirty="0" smtClean="0"/>
              <a:t>К следующей теме</a:t>
            </a:r>
            <a:endParaRPr lang="en-US" sz="2400" cap="all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MO" dirty="0" smtClean="0"/>
              <a:t>Газоразрядные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 газоразрядным лампам относятся:</a:t>
            </a:r>
          </a:p>
          <a:p>
            <a:r>
              <a:rPr lang="ru-RU" dirty="0" smtClean="0"/>
              <a:t>Лампы высокой интенсивности </a:t>
            </a:r>
          </a:p>
          <a:p>
            <a:r>
              <a:rPr lang="ru-RU" dirty="0" smtClean="0"/>
              <a:t>Ртутные лампы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Металгалогенидные</a:t>
            </a:r>
            <a:r>
              <a:rPr lang="ru-RU" dirty="0" smtClean="0"/>
              <a:t> </a:t>
            </a:r>
          </a:p>
          <a:p>
            <a:r>
              <a:rPr lang="ru-RU" dirty="0" smtClean="0"/>
              <a:t>Неоновые лампы </a:t>
            </a:r>
          </a:p>
          <a:p>
            <a:r>
              <a:rPr lang="ru-RU" dirty="0" smtClean="0"/>
              <a:t>Натриевые лампы </a:t>
            </a:r>
          </a:p>
          <a:p>
            <a:r>
              <a:rPr lang="ru-RU" dirty="0" smtClean="0"/>
              <a:t>Ксеноновая лампа-вспышка </a:t>
            </a:r>
          </a:p>
          <a:p>
            <a:r>
              <a:rPr lang="ru-RU" dirty="0" smtClean="0"/>
              <a:t>Холодный катод</a:t>
            </a:r>
            <a:endParaRPr lang="en-US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533400" y="6324600"/>
            <a:ext cx="7620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752600" y="6324600"/>
            <a:ext cx="685800" cy="30480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MO" dirty="0" smtClean="0"/>
              <a:t>Неоновая лампа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38600" y="990600"/>
            <a:ext cx="4648200" cy="304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err="1" smtClean="0"/>
              <a:t>Нео́новая</a:t>
            </a:r>
            <a:r>
              <a:rPr lang="ru-RU" sz="1800" dirty="0" smtClean="0"/>
              <a:t> </a:t>
            </a:r>
            <a:r>
              <a:rPr lang="ru-RU" sz="1800" dirty="0" err="1" smtClean="0"/>
              <a:t>ла́мпа</a:t>
            </a:r>
            <a:r>
              <a:rPr lang="ru-RU" sz="1800" dirty="0" smtClean="0"/>
              <a:t> (в просторечии "</a:t>
            </a:r>
            <a:r>
              <a:rPr lang="ru-RU" sz="1800" dirty="0" err="1" smtClean="0"/>
              <a:t>неонка</a:t>
            </a:r>
            <a:r>
              <a:rPr lang="ru-RU" sz="1800" dirty="0" smtClean="0"/>
              <a:t>") — газоразрядная лампа, наполненная в основном неоном под низким давлением.</a:t>
            </a:r>
          </a:p>
          <a:p>
            <a:pPr>
              <a:buNone/>
            </a:pPr>
            <a:r>
              <a:rPr lang="ru-RU" sz="1800" dirty="0" smtClean="0"/>
              <a:t>Цвет свечения — оранжево-красный. Название «неоновая лампа» иногда применяется и для аналогичных ламп, наполненных другими инертными газами (как правило, для получения свечения другого цвета):</a:t>
            </a:r>
          </a:p>
          <a:p>
            <a:pPr>
              <a:buNone/>
            </a:pPr>
            <a:endParaRPr lang="en-US" sz="1800" dirty="0"/>
          </a:p>
        </p:txBody>
      </p:sp>
      <p:pic>
        <p:nvPicPr>
          <p:cNvPr id="4" name="Рисунок 3" descr="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219200"/>
            <a:ext cx="3788596" cy="2997200"/>
          </a:xfrm>
          <a:prstGeom prst="rect">
            <a:avLst/>
          </a:prstGeom>
        </p:spPr>
      </p:pic>
      <p:pic>
        <p:nvPicPr>
          <p:cNvPr id="5" name="Рисунок 4" descr="ТАБЛ свечения газов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4000500"/>
            <a:ext cx="3810000" cy="2857500"/>
          </a:xfrm>
          <a:prstGeom prst="rect">
            <a:avLst/>
          </a:prstGeom>
        </p:spPr>
      </p:pic>
      <p:sp>
        <p:nvSpPr>
          <p:cNvPr id="7" name="Управляющая кнопка: в начало 6">
            <a:hlinkClick r:id="rId4" action="ppaction://hlinksldjump" highlightClick="1"/>
          </p:cNvPr>
          <p:cNvSpPr/>
          <p:nvPr/>
        </p:nvSpPr>
        <p:spPr>
          <a:xfrm>
            <a:off x="533400" y="6324600"/>
            <a:ext cx="7620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hlinkClick r:id="" action="ppaction://hlinkshowjump?jump=nextslide"/>
          </p:cNvPr>
          <p:cNvSpPr txBox="1"/>
          <p:nvPr/>
        </p:nvSpPr>
        <p:spPr>
          <a:xfrm>
            <a:off x="1447800" y="6172200"/>
            <a:ext cx="29718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cap="all" dirty="0" smtClean="0"/>
              <a:t>К следующей теме</a:t>
            </a:r>
            <a:endParaRPr lang="en-US" sz="2400" cap="all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MO" dirty="0" smtClean="0"/>
              <a:t>Электродуговые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 электродуговым относятся:</a:t>
            </a:r>
          </a:p>
          <a:p>
            <a:r>
              <a:rPr lang="ru-RU" dirty="0" smtClean="0"/>
              <a:t>Дуговая лампа </a:t>
            </a:r>
          </a:p>
          <a:p>
            <a:r>
              <a:rPr lang="ru-RU" dirty="0" smtClean="0"/>
              <a:t>HMI </a:t>
            </a:r>
          </a:p>
          <a:p>
            <a:r>
              <a:rPr lang="ru-RU" dirty="0" smtClean="0"/>
              <a:t>Ксеноновая дуговая лампа </a:t>
            </a:r>
          </a:p>
          <a:p>
            <a:r>
              <a:rPr lang="ru-RU" dirty="0" smtClean="0"/>
              <a:t>Свеча Яблочкова</a:t>
            </a:r>
            <a:endParaRPr lang="en-US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533400" y="6324600"/>
            <a:ext cx="7620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752600" y="6324600"/>
            <a:ext cx="685800" cy="30480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Свеча Яблочкова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43200" y="685800"/>
            <a:ext cx="5943600" cy="3429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Свеча Яблочкова — один из вариантов электрической угольной дуговой лампы, изобретённый в 1876 году Павлом Яблочковым.</a:t>
            </a:r>
          </a:p>
          <a:p>
            <a:pPr>
              <a:buNone/>
            </a:pPr>
            <a:r>
              <a:rPr lang="ru-RU" sz="1800" dirty="0" smtClean="0"/>
              <a:t>Она состоит их двух угольных блоков, разделённых инертным материалом. На верхнем конце закреплена перемычка из тонкой проволоки или угольной пасты. Конструкция собрана и закреплена вертикально на изолированном основании.</a:t>
            </a:r>
          </a:p>
        </p:txBody>
      </p:sp>
      <p:pic>
        <p:nvPicPr>
          <p:cNvPr id="4" name="Рисунок 3" descr="b_svecha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533400"/>
            <a:ext cx="2476500" cy="3324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3810000"/>
            <a:ext cx="6400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Дуга начинала гореть, постепенно съедая электроды и разделительный гипсовый слой.</a:t>
            </a:r>
          </a:p>
          <a:p>
            <a:pPr>
              <a:buNone/>
            </a:pPr>
            <a:r>
              <a:rPr lang="ru-RU" dirty="0" smtClean="0"/>
              <a:t>Преимуществом конструкции было отсутствие необходимости в механизме, поддерживающего расстояние между электродами для горения дуги. Электродов хватало примерно на 2 часа.</a:t>
            </a:r>
          </a:p>
          <a:p>
            <a:endParaRPr lang="en-US" dirty="0"/>
          </a:p>
        </p:txBody>
      </p:sp>
      <p:pic>
        <p:nvPicPr>
          <p:cNvPr id="7" name="Рисунок 6" descr="qblochko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3733800"/>
            <a:ext cx="2590800" cy="26665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781800" y="6172200"/>
            <a:ext cx="205740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П.Н. Яблочков</a:t>
            </a:r>
            <a:endParaRPr lang="en-US" dirty="0"/>
          </a:p>
        </p:txBody>
      </p:sp>
      <p:sp>
        <p:nvSpPr>
          <p:cNvPr id="9" name="Управляющая кнопка: в начало 8">
            <a:hlinkClick r:id="rId4" action="ppaction://hlinksldjump" highlightClick="1"/>
          </p:cNvPr>
          <p:cNvSpPr/>
          <p:nvPr/>
        </p:nvSpPr>
        <p:spPr>
          <a:xfrm>
            <a:off x="533400" y="6324600"/>
            <a:ext cx="7620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1676400" y="6172200"/>
            <a:ext cx="29718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cap="all" dirty="0" smtClean="0"/>
              <a:t>К следующей теме</a:t>
            </a:r>
            <a:endParaRPr lang="en-US" sz="2400" cap="all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457200" y="838200"/>
            <a:ext cx="4343400" cy="1124436"/>
            <a:chOff x="533400" y="1295400"/>
            <a:chExt cx="4343400" cy="609600"/>
          </a:xfrm>
        </p:grpSpPr>
        <p:sp>
          <p:nvSpPr>
            <p:cNvPr id="6" name="Пятиугольник 5">
              <a:hlinkClick r:id="rId2" action="ppaction://hlinksldjump"/>
            </p:cNvPr>
            <p:cNvSpPr/>
            <p:nvPr/>
          </p:nvSpPr>
          <p:spPr>
            <a:xfrm>
              <a:off x="533400" y="1295400"/>
              <a:ext cx="4343400" cy="609600"/>
            </a:xfrm>
            <a:prstGeom prst="homePlat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hlinkClick r:id="rId2" action="ppaction://hlinksldjump"/>
            </p:cNvPr>
            <p:cNvSpPr txBox="1"/>
            <p:nvPr/>
          </p:nvSpPr>
          <p:spPr>
            <a:xfrm>
              <a:off x="609600" y="1419333"/>
              <a:ext cx="4114800" cy="317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История изобретения</a:t>
              </a:r>
              <a:endParaRPr lang="en-US" sz="3200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 rot="10800000">
            <a:off x="4495800" y="1524001"/>
            <a:ext cx="4648200" cy="1154050"/>
            <a:chOff x="228600" y="1295400"/>
            <a:chExt cx="4648200" cy="609600"/>
          </a:xfrm>
        </p:grpSpPr>
        <p:sp>
          <p:nvSpPr>
            <p:cNvPr id="16" name="Пятиугольник 15">
              <a:hlinkClick r:id="rId3" action="ppaction://hlinksldjump"/>
            </p:cNvPr>
            <p:cNvSpPr/>
            <p:nvPr/>
          </p:nvSpPr>
          <p:spPr>
            <a:xfrm>
              <a:off x="533400" y="1295400"/>
              <a:ext cx="4343400" cy="609600"/>
            </a:xfrm>
            <a:prstGeom prst="homePlat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hlinkClick r:id="rId3" action="ppaction://hlinksldjump"/>
            </p:cNvPr>
            <p:cNvSpPr txBox="1"/>
            <p:nvPr/>
          </p:nvSpPr>
          <p:spPr>
            <a:xfrm rot="10800000">
              <a:off x="228600" y="1323115"/>
              <a:ext cx="4114800" cy="461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Принцип действия</a:t>
              </a: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81000" y="2209801"/>
            <a:ext cx="4419600" cy="1154050"/>
            <a:chOff x="457200" y="1295400"/>
            <a:chExt cx="4419600" cy="609600"/>
          </a:xfrm>
        </p:grpSpPr>
        <p:sp>
          <p:nvSpPr>
            <p:cNvPr id="19" name="Пятиугольник 18">
              <a:hlinkClick r:id="rId4" action="ppaction://hlinksldjump"/>
            </p:cNvPr>
            <p:cNvSpPr/>
            <p:nvPr/>
          </p:nvSpPr>
          <p:spPr>
            <a:xfrm>
              <a:off x="533400" y="1295400"/>
              <a:ext cx="4343400" cy="609600"/>
            </a:xfrm>
            <a:prstGeom prst="homePlat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hlinkClick r:id="rId4" action="ppaction://hlinksldjump"/>
            </p:cNvPr>
            <p:cNvSpPr txBox="1"/>
            <p:nvPr/>
          </p:nvSpPr>
          <p:spPr>
            <a:xfrm>
              <a:off x="457200" y="1416153"/>
              <a:ext cx="4114800" cy="461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dirty="0" smtClean="0"/>
                <a:t>Конструкция</a:t>
              </a:r>
            </a:p>
          </p:txBody>
        </p:sp>
      </p:grpSp>
      <p:grpSp>
        <p:nvGrpSpPr>
          <p:cNvPr id="21" name="Группа 20"/>
          <p:cNvGrpSpPr/>
          <p:nvPr/>
        </p:nvGrpSpPr>
        <p:grpSpPr>
          <a:xfrm rot="10800000">
            <a:off x="4495800" y="2895601"/>
            <a:ext cx="4419600" cy="1230250"/>
            <a:chOff x="457200" y="1295400"/>
            <a:chExt cx="4419600" cy="609600"/>
          </a:xfrm>
        </p:grpSpPr>
        <p:sp>
          <p:nvSpPr>
            <p:cNvPr id="22" name="Пятиугольник 21">
              <a:hlinkClick r:id="rId5" action="ppaction://hlinksldjump"/>
            </p:cNvPr>
            <p:cNvSpPr/>
            <p:nvPr/>
          </p:nvSpPr>
          <p:spPr>
            <a:xfrm>
              <a:off x="533400" y="1295400"/>
              <a:ext cx="4343400" cy="609600"/>
            </a:xfrm>
            <a:prstGeom prst="homePlat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hlinkClick r:id="rId5" action="ppaction://hlinksldjump"/>
            </p:cNvPr>
            <p:cNvSpPr txBox="1"/>
            <p:nvPr/>
          </p:nvSpPr>
          <p:spPr>
            <a:xfrm rot="10800000">
              <a:off x="457200" y="1330594"/>
              <a:ext cx="4114800" cy="461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dirty="0" smtClean="0"/>
                <a:t>КПД и долговечность</a:t>
              </a: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457200" y="3581401"/>
            <a:ext cx="4419600" cy="1154050"/>
            <a:chOff x="533400" y="1295400"/>
            <a:chExt cx="4419600" cy="609600"/>
          </a:xfrm>
        </p:grpSpPr>
        <p:sp>
          <p:nvSpPr>
            <p:cNvPr id="25" name="Пятиугольник 24">
              <a:hlinkClick r:id="rId6" action="ppaction://hlinksldjump"/>
            </p:cNvPr>
            <p:cNvSpPr/>
            <p:nvPr/>
          </p:nvSpPr>
          <p:spPr>
            <a:xfrm>
              <a:off x="533400" y="1295400"/>
              <a:ext cx="4343400" cy="609600"/>
            </a:xfrm>
            <a:prstGeom prst="homePlat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hlinkClick r:id="rId6" action="ppaction://hlinksldjump"/>
            </p:cNvPr>
            <p:cNvSpPr txBox="1"/>
            <p:nvPr/>
          </p:nvSpPr>
          <p:spPr>
            <a:xfrm>
              <a:off x="533400" y="1456403"/>
              <a:ext cx="4419600" cy="436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000" dirty="0" smtClean="0"/>
                <a:t>Виды ламп и освещения</a:t>
              </a:r>
            </a:p>
          </p:txBody>
        </p:sp>
      </p:grpSp>
      <p:grpSp>
        <p:nvGrpSpPr>
          <p:cNvPr id="27" name="Группа 26"/>
          <p:cNvGrpSpPr/>
          <p:nvPr/>
        </p:nvGrpSpPr>
        <p:grpSpPr>
          <a:xfrm rot="10800000">
            <a:off x="4495800" y="4343401"/>
            <a:ext cx="4343400" cy="1066800"/>
            <a:chOff x="533400" y="1295400"/>
            <a:chExt cx="4343400" cy="609600"/>
          </a:xfrm>
        </p:grpSpPr>
        <p:sp>
          <p:nvSpPr>
            <p:cNvPr id="28" name="Пятиугольник 27">
              <a:hlinkClick r:id="rId7" action="ppaction://hlinksldjump"/>
            </p:cNvPr>
            <p:cNvSpPr/>
            <p:nvPr/>
          </p:nvSpPr>
          <p:spPr>
            <a:xfrm>
              <a:off x="533400" y="1295400"/>
              <a:ext cx="4343400" cy="609600"/>
            </a:xfrm>
            <a:prstGeom prst="homePlat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hlinkClick r:id="rId7" action="ppaction://hlinksldjump"/>
            </p:cNvPr>
            <p:cNvSpPr txBox="1"/>
            <p:nvPr/>
          </p:nvSpPr>
          <p:spPr>
            <a:xfrm rot="10800000">
              <a:off x="609600" y="1313238"/>
              <a:ext cx="4114800" cy="461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dirty="0" smtClean="0"/>
                <a:t>Интересные факты</a:t>
              </a: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457200" y="4953001"/>
            <a:ext cx="4419600" cy="1143000"/>
            <a:chOff x="533400" y="1295400"/>
            <a:chExt cx="4419600" cy="609600"/>
          </a:xfrm>
        </p:grpSpPr>
        <p:sp>
          <p:nvSpPr>
            <p:cNvPr id="31" name="Пятиугольник 30">
              <a:hlinkClick r:id="rId8" action="ppaction://hlinksldjump"/>
            </p:cNvPr>
            <p:cNvSpPr/>
            <p:nvPr/>
          </p:nvSpPr>
          <p:spPr>
            <a:xfrm>
              <a:off x="533400" y="1295400"/>
              <a:ext cx="4343400" cy="609600"/>
            </a:xfrm>
            <a:prstGeom prst="homePlat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>
              <a:hlinkClick r:id="rId8" action="ppaction://hlinksldjump"/>
            </p:cNvPr>
            <p:cNvSpPr txBox="1"/>
            <p:nvPr/>
          </p:nvSpPr>
          <p:spPr>
            <a:xfrm>
              <a:off x="838200" y="1417320"/>
              <a:ext cx="4114800" cy="461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Искусство и лампы</a:t>
              </a:r>
              <a:endParaRPr lang="en-US" sz="3200" dirty="0"/>
            </a:p>
          </p:txBody>
        </p:sp>
      </p:grpSp>
      <p:sp>
        <p:nvSpPr>
          <p:cNvPr id="56" name="Стрелка вправо 55"/>
          <p:cNvSpPr/>
          <p:nvPr/>
        </p:nvSpPr>
        <p:spPr>
          <a:xfrm>
            <a:off x="0" y="0"/>
            <a:ext cx="9829800" cy="6858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Стрелка влево 56"/>
          <p:cNvSpPr/>
          <p:nvPr/>
        </p:nvSpPr>
        <p:spPr>
          <a:xfrm>
            <a:off x="-533400" y="6172200"/>
            <a:ext cx="9677400" cy="685800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MO" dirty="0" smtClean="0"/>
              <a:t>На сгорании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Лампы основанные на сгорании различают на:</a:t>
            </a:r>
          </a:p>
          <a:p>
            <a:r>
              <a:rPr lang="ru-RU" dirty="0" smtClean="0"/>
              <a:t>Ацетиленовые лампы </a:t>
            </a:r>
          </a:p>
          <a:p>
            <a:r>
              <a:rPr lang="ru-RU" dirty="0" smtClean="0"/>
              <a:t>Свечи </a:t>
            </a:r>
          </a:p>
          <a:p>
            <a:r>
              <a:rPr lang="ru-RU" dirty="0" smtClean="0"/>
              <a:t> Газовая лампа </a:t>
            </a:r>
          </a:p>
          <a:p>
            <a:r>
              <a:rPr lang="ru-RU" dirty="0" smtClean="0"/>
              <a:t> Керосиновые лампы </a:t>
            </a:r>
          </a:p>
          <a:p>
            <a:r>
              <a:rPr lang="ru-RU" dirty="0" smtClean="0"/>
              <a:t> Друммондов свет </a:t>
            </a:r>
          </a:p>
          <a:p>
            <a:r>
              <a:rPr lang="ru-RU" dirty="0" smtClean="0"/>
              <a:t> Масляные лампы </a:t>
            </a:r>
          </a:p>
          <a:p>
            <a:r>
              <a:rPr lang="ru-RU" dirty="0" smtClean="0"/>
              <a:t> Взрывобезопасная лампа</a:t>
            </a:r>
            <a:endParaRPr lang="en-US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533400" y="6324600"/>
            <a:ext cx="7620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752600" y="6324600"/>
            <a:ext cx="685800" cy="30480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/>
              <a:t>Керосиновая лампа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6600" y="990600"/>
            <a:ext cx="5410200" cy="58674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Керосиновая лампа — светильник на основе сгорания керосина. Принцип действия : в ёмкость заливается керосин, опускается фитиль. Другой конец фитиля зажат поднимающим механизмом в горелке, сконструированной таким образом, чтобы воздух подтекал снизу. У керосиновой лампы фитиль плетёный. Сверху горелки устанавливается ламповое стекло — для обеспечения тяги, а так же для защиты пламени от ветра.</a:t>
            </a:r>
            <a:endParaRPr lang="en-US" dirty="0"/>
          </a:p>
        </p:txBody>
      </p:sp>
      <p:pic>
        <p:nvPicPr>
          <p:cNvPr id="4" name="Рисунок 3" descr="Petroleumlampe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066800"/>
            <a:ext cx="3048000" cy="381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Управляющая кнопка: в начало 4">
            <a:hlinkClick r:id="rId3" action="ppaction://hlinksldjump" highlightClick="1"/>
          </p:cNvPr>
          <p:cNvSpPr/>
          <p:nvPr/>
        </p:nvSpPr>
        <p:spPr>
          <a:xfrm>
            <a:off x="533400" y="6324600"/>
            <a:ext cx="7620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" action="ppaction://hlinkshowjump?jump=nextslide"/>
          </p:cNvPr>
          <p:cNvSpPr txBox="1"/>
          <p:nvPr/>
        </p:nvSpPr>
        <p:spPr>
          <a:xfrm>
            <a:off x="381000" y="5791200"/>
            <a:ext cx="29718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cap="all" dirty="0" smtClean="0"/>
              <a:t>К следующей теме</a:t>
            </a:r>
            <a:endParaRPr lang="en-US" sz="2400" cap="all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Прочие виды ламп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	Серная лампа </a:t>
            </a:r>
          </a:p>
          <a:p>
            <a:r>
              <a:rPr lang="ru-RU" dirty="0" smtClean="0"/>
              <a:t> Светодиоды и светодиодная лампа </a:t>
            </a:r>
          </a:p>
          <a:p>
            <a:r>
              <a:rPr lang="ru-RU" dirty="0" smtClean="0"/>
              <a:t> Органический светодиод </a:t>
            </a:r>
          </a:p>
          <a:p>
            <a:r>
              <a:rPr lang="ru-RU" dirty="0" smtClean="0"/>
              <a:t> Оптоволокно </a:t>
            </a:r>
          </a:p>
          <a:p>
            <a:r>
              <a:rPr lang="ru-RU" dirty="0" smtClean="0"/>
              <a:t> Плазменные лампы </a:t>
            </a:r>
          </a:p>
          <a:p>
            <a:r>
              <a:rPr lang="ru-RU" dirty="0" smtClean="0"/>
              <a:t> Электролюминесцентный провод </a:t>
            </a:r>
          </a:p>
          <a:p>
            <a:r>
              <a:rPr lang="ru-RU" dirty="0" smtClean="0"/>
              <a:t> Лампа чёрного света</a:t>
            </a:r>
            <a:endParaRPr lang="en-US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533400" y="6324600"/>
            <a:ext cx="7620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752600" y="6324600"/>
            <a:ext cx="685800" cy="30480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/>
              <a:t>Лампа чёрного света</a:t>
            </a:r>
            <a:endParaRPr lang="en-US" dirty="0"/>
          </a:p>
        </p:txBody>
      </p:sp>
      <p:pic>
        <p:nvPicPr>
          <p:cNvPr id="5" name="Содержимое 4" descr="250px-Black_light_bul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799" y="838199"/>
            <a:ext cx="2514601" cy="2472819"/>
          </a:xfrm>
        </p:spPr>
      </p:pic>
      <p:sp>
        <p:nvSpPr>
          <p:cNvPr id="6" name="TextBox 5"/>
          <p:cNvSpPr txBox="1"/>
          <p:nvPr/>
        </p:nvSpPr>
        <p:spPr>
          <a:xfrm>
            <a:off x="2895600" y="838200"/>
            <a:ext cx="5943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Лампа чёрного </a:t>
            </a:r>
            <a:r>
              <a:rPr lang="ru-RU" dirty="0" err="1" smtClean="0"/>
              <a:t>cвета</a:t>
            </a:r>
            <a:r>
              <a:rPr lang="ru-RU" dirty="0" smtClean="0"/>
              <a:t>, или лампа Вуда, (англ. </a:t>
            </a:r>
            <a:r>
              <a:rPr lang="ru-RU" dirty="0" err="1" smtClean="0"/>
              <a:t>Black</a:t>
            </a:r>
            <a:r>
              <a:rPr lang="ru-RU" dirty="0" smtClean="0"/>
              <a:t> </a:t>
            </a:r>
            <a:r>
              <a:rPr lang="ru-RU" dirty="0" err="1" smtClean="0"/>
              <a:t>light</a:t>
            </a:r>
            <a:r>
              <a:rPr lang="ru-RU" dirty="0" smtClean="0"/>
              <a:t>, </a:t>
            </a:r>
            <a:r>
              <a:rPr lang="ru-RU" dirty="0" err="1" smtClean="0"/>
              <a:t>Wood's</a:t>
            </a:r>
            <a:r>
              <a:rPr lang="ru-RU" dirty="0" smtClean="0"/>
              <a:t> </a:t>
            </a:r>
            <a:r>
              <a:rPr lang="ru-RU" dirty="0" err="1" smtClean="0"/>
              <a:t>light</a:t>
            </a:r>
            <a:r>
              <a:rPr lang="ru-RU" dirty="0" smtClean="0"/>
              <a:t>) — лампа, излучающая почти исключительно в наиболее длинноволновой («мягкой») части ультрафиолетового диапазона и практически не дающая видимого света. В производстве ламп чёрного света используется особый люминофор и (или) вместо прозрачной стеклянной колбы используется колба из очень тёмного, почти чёрного, сине-фиолетового стекла. </a:t>
            </a:r>
            <a:endParaRPr lang="en-US" dirty="0"/>
          </a:p>
        </p:txBody>
      </p:sp>
      <p:pic>
        <p:nvPicPr>
          <p:cNvPr id="7" name="Рисунок 6" descr="496px-Blacklight_in_entomology_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9760" y="3124200"/>
            <a:ext cx="3444240" cy="3733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3429000"/>
            <a:ext cx="5638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Применяется в криминалистике для обнаружения следов крови, мочи, спермы или слюны. нередко применяются при ловле насекомых на свет </a:t>
            </a:r>
            <a:endParaRPr lang="en-US" dirty="0" smtClean="0"/>
          </a:p>
          <a:p>
            <a:r>
              <a:rPr lang="ru-RU" dirty="0" smtClean="0"/>
              <a:t>в индустрии развлечений </a:t>
            </a:r>
            <a:endParaRPr lang="en-US" dirty="0" smtClean="0"/>
          </a:p>
          <a:p>
            <a:r>
              <a:rPr lang="ru-RU" dirty="0" smtClean="0"/>
              <a:t>при установлении подлинности банкнот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9" name="Прямоугольник 8">
            <a:hlinkClick r:id="rId4" action="ppaction://hlinksldjump"/>
          </p:cNvPr>
          <p:cNvSpPr/>
          <p:nvPr/>
        </p:nvSpPr>
        <p:spPr>
          <a:xfrm>
            <a:off x="304800" y="4953000"/>
            <a:ext cx="26670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ДОПОЛНИТЕЛЬНО</a:t>
            </a:r>
            <a:endParaRPr lang="en-US" sz="2400" dirty="0"/>
          </a:p>
        </p:txBody>
      </p:sp>
      <p:sp>
        <p:nvSpPr>
          <p:cNvPr id="10" name="Управляющая кнопка: в начало 9">
            <a:hlinkClick r:id="rId5" action="ppaction://hlinksldjump" highlightClick="1"/>
          </p:cNvPr>
          <p:cNvSpPr/>
          <p:nvPr/>
        </p:nvSpPr>
        <p:spPr>
          <a:xfrm>
            <a:off x="533400" y="6324600"/>
            <a:ext cx="7620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hlinkClick r:id="" action="ppaction://hlinkshowjump?jump=nextslide"/>
          </p:cNvPr>
          <p:cNvSpPr txBox="1"/>
          <p:nvPr/>
        </p:nvSpPr>
        <p:spPr>
          <a:xfrm>
            <a:off x="1676400" y="6172200"/>
            <a:ext cx="29718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cap="all" dirty="0" smtClean="0"/>
              <a:t>К следующей теме</a:t>
            </a:r>
            <a:endParaRPr lang="en-US" sz="2400" cap="all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Малое отступление: Биолюминесценция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24200" y="1295400"/>
            <a:ext cx="6019800" cy="37338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(</a:t>
            </a:r>
            <a:r>
              <a:rPr lang="ru-RU" sz="2100" dirty="0" smtClean="0"/>
              <a:t>Однако не один человек приспособился воспроизводить свет) Биолюминесценция — способность живых организмов светиться, достигаемая самостоятельно или с помощью симбионтов. Название происходит от греческого слова «</a:t>
            </a:r>
            <a:r>
              <a:rPr lang="ru-RU" sz="2100" dirty="0" err="1" smtClean="0"/>
              <a:t>биос</a:t>
            </a:r>
            <a:r>
              <a:rPr lang="ru-RU" sz="2100" dirty="0" smtClean="0"/>
              <a:t>», что означает жизнь, и латинского «люмен» — свет. Свет создаётся у более высоко развитых организмов в специальных светящихся органах (напр., в </a:t>
            </a:r>
            <a:r>
              <a:rPr lang="ru-RU" sz="2100" dirty="0" err="1" smtClean="0"/>
              <a:t>фотофорах</a:t>
            </a:r>
            <a:r>
              <a:rPr lang="ru-RU" sz="2100" dirty="0" smtClean="0"/>
              <a:t> рыб), у одноклеточных — в особых органоидах, а у </a:t>
            </a:r>
          </a:p>
          <a:p>
            <a:pPr>
              <a:buNone/>
            </a:pPr>
            <a:r>
              <a:rPr lang="ru-RU" sz="2100" dirty="0" smtClean="0"/>
              <a:t>  Бактерий — в цитоплазме. </a:t>
            </a:r>
            <a:endParaRPr lang="en-US" sz="2100" dirty="0"/>
          </a:p>
        </p:txBody>
      </p:sp>
      <p:pic>
        <p:nvPicPr>
          <p:cNvPr id="4" name="Рисунок 3" descr="Lampyris_noctiluc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295400"/>
            <a:ext cx="2843561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09600" y="4953000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Биолюминесценция основывается на химических процессах, при которых освобождающаяся энергия выделяется в форме света.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" name="Рисунок 5" descr="03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4104621"/>
            <a:ext cx="2514600" cy="27533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Управляющая кнопка: в начало 6">
            <a:hlinkClick r:id="rId4" action="ppaction://hlinksldjump" highlightClick="1"/>
          </p:cNvPr>
          <p:cNvSpPr/>
          <p:nvPr/>
        </p:nvSpPr>
        <p:spPr>
          <a:xfrm>
            <a:off x="533400" y="6324600"/>
            <a:ext cx="7620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hlinkClick r:id="" action="ppaction://hlinkshowjump?jump=nextslide"/>
          </p:cNvPr>
          <p:cNvSpPr txBox="1"/>
          <p:nvPr/>
        </p:nvSpPr>
        <p:spPr>
          <a:xfrm>
            <a:off x="1676400" y="6172200"/>
            <a:ext cx="29718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cap="all" dirty="0" smtClean="0"/>
              <a:t>К следующей теме</a:t>
            </a:r>
            <a:endParaRPr lang="en-US" sz="2400" cap="all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MO" dirty="0" smtClean="0"/>
              <a:t>Интересные факты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19600" y="838200"/>
            <a:ext cx="4724400" cy="35052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В США в одном из пожарных отделений города </a:t>
            </a:r>
            <a:r>
              <a:rPr lang="ru-RU" sz="2400" dirty="0" err="1" smtClean="0"/>
              <a:t>Ливермор</a:t>
            </a:r>
            <a:r>
              <a:rPr lang="ru-RU" sz="2400" dirty="0" smtClean="0"/>
              <a:t> (штат Калифорния) есть 4-ваттная лампа ручной работы, известная под именем «Столетняя лампа». Она практически постоянно горит уже более 100 лет, с 1901 года.</a:t>
            </a:r>
          </a:p>
        </p:txBody>
      </p:sp>
      <p:pic>
        <p:nvPicPr>
          <p:cNvPr id="4" name="Рисунок 3" descr="Dendera_light_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990600"/>
            <a:ext cx="3733800" cy="2800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886200"/>
            <a:ext cx="88392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                              В СССР после претворения в жизнь ленинского плана ГОЭЛРО за лампой накаливания закрепилось прозвище «лампочка Ильича». </a:t>
            </a:r>
            <a:endParaRPr lang="en-US" sz="2400" dirty="0" smtClean="0"/>
          </a:p>
          <a:p>
            <a:r>
              <a:rPr lang="ru-RU" sz="2400" dirty="0" smtClean="0"/>
              <a:t>В наши дни так чаще всего называют простую лампу накаливания, свисающую с потолка на электрическом шнуре без плафона.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Пока лампа Томаса Эдисона не завоевала популярность, люди спали по 10 часов в сутки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581400"/>
            <a:ext cx="3657600" cy="7386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 smtClean="0"/>
              <a:t>Изображение предмета, напоминающего лампу накаливания, на рельефе времён Клеопатры в </a:t>
            </a:r>
            <a:r>
              <a:rPr lang="ru-RU" sz="1400" dirty="0" err="1" smtClean="0"/>
              <a:t>Дендере</a:t>
            </a:r>
            <a:r>
              <a:rPr lang="ru-RU" sz="1400" dirty="0" smtClean="0"/>
              <a:t>.</a:t>
            </a:r>
            <a:endParaRPr lang="en-US" sz="1400" dirty="0"/>
          </a:p>
        </p:txBody>
      </p:sp>
      <p:sp>
        <p:nvSpPr>
          <p:cNvPr id="7" name="Управляющая кнопка: в начало 6">
            <a:hlinkClick r:id="rId3" action="ppaction://hlinksldjump" highlightClick="1"/>
          </p:cNvPr>
          <p:cNvSpPr/>
          <p:nvPr/>
        </p:nvSpPr>
        <p:spPr>
          <a:xfrm>
            <a:off x="4038600" y="6248400"/>
            <a:ext cx="7620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hlinkClick r:id="" action="ppaction://hlinkshowjump?jump=nextslide"/>
          </p:cNvPr>
          <p:cNvSpPr txBox="1"/>
          <p:nvPr/>
        </p:nvSpPr>
        <p:spPr>
          <a:xfrm>
            <a:off x="5029200" y="6172200"/>
            <a:ext cx="29718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cap="all" dirty="0" smtClean="0"/>
              <a:t>К следующей теме</a:t>
            </a:r>
            <a:endParaRPr lang="en-US" sz="2400" cap="all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/>
              <a:t>Искусство и лампы</a:t>
            </a:r>
            <a:endParaRPr lang="en-US" dirty="0"/>
          </a:p>
        </p:txBody>
      </p:sp>
      <p:pic>
        <p:nvPicPr>
          <p:cNvPr id="4" name="Содержимое 3" descr="Нарисованная лампоч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247920">
            <a:off x="228600" y="990600"/>
            <a:ext cx="3394472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Двен нарисованных лампочк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3048000"/>
            <a:ext cx="4006435" cy="31787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876800" y="1066800"/>
            <a:ext cx="358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Граффити.  Лампы в граффити и на рисунках вообще чаще всего обозначают возникновение какой либо мысли у нарисованного.</a:t>
            </a:r>
            <a:endParaRPr lang="en-US" dirty="0"/>
          </a:p>
        </p:txBody>
      </p:sp>
    </p:spTree>
  </p:cSld>
  <p:clrMapOvr>
    <a:masterClrMapping/>
  </p:clrMapOvr>
  <p:transition advClick="0" advTm="6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/>
              <a:t>Искусство и лампы</a:t>
            </a:r>
            <a:endParaRPr lang="en-US" dirty="0"/>
          </a:p>
        </p:txBody>
      </p:sp>
      <p:pic>
        <p:nvPicPr>
          <p:cNvPr id="4" name="Содержимое 3" descr="Лампа росто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600200"/>
            <a:ext cx="3200400" cy="48490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М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3028950"/>
            <a:ext cx="4724400" cy="35433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429000" y="1219200"/>
            <a:ext cx="533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Лампа нашла место и в фотоискусстве.</a:t>
            </a:r>
            <a:endParaRPr lang="en-US" sz="2800" dirty="0"/>
          </a:p>
        </p:txBody>
      </p:sp>
      <p:pic>
        <p:nvPicPr>
          <p:cNvPr id="7" name="Рисунок 6" descr="Лампа с фиолетовым свечением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93430">
            <a:off x="3505200" y="838200"/>
            <a:ext cx="4343400" cy="32575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" name="Рисунок 7" descr="ellamp1b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399805">
            <a:off x="0" y="2362201"/>
            <a:ext cx="3429000" cy="45648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Рисунок 8" descr="Гранжевая лапочка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0" y="533400"/>
            <a:ext cx="8077200" cy="571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6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/>
              <a:t>Искусство и лампы</a:t>
            </a:r>
            <a:endParaRPr lang="en-US" dirty="0"/>
          </a:p>
        </p:txBody>
      </p:sp>
      <p:pic>
        <p:nvPicPr>
          <p:cNvPr id="5" name="Содержимое 4" descr="Декор ламп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990600"/>
            <a:ext cx="3200400" cy="45259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Декоративная лампоч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3028355"/>
            <a:ext cx="4762500" cy="31730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352800" y="990600"/>
            <a:ext cx="5562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Лампы уже давно  не просто средство освещения – это ещё и неотъемлемая часть декора.</a:t>
            </a:r>
            <a:endParaRPr lang="en-US" sz="2800" dirty="0"/>
          </a:p>
        </p:txBody>
      </p:sp>
      <p:pic>
        <p:nvPicPr>
          <p:cNvPr id="8" name="Рисунок 7" descr="Декоративная лампочк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00" y="2438400"/>
            <a:ext cx="4762500" cy="3286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Лампы из лампочек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6600" y="381000"/>
            <a:ext cx="5143500" cy="4143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799px-Neon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" y="2819400"/>
            <a:ext cx="5029200" cy="3770326"/>
          </a:xfrm>
          <a:prstGeom prst="snip2DiagRect">
            <a:avLst>
              <a:gd name="adj1" fmla="val 50000"/>
              <a:gd name="adj2" fmla="val 0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Управляющая кнопка: в начало 10">
            <a:hlinkClick r:id="rId7" action="ppaction://hlinksldjump" highlightClick="1"/>
          </p:cNvPr>
          <p:cNvSpPr/>
          <p:nvPr/>
        </p:nvSpPr>
        <p:spPr>
          <a:xfrm>
            <a:off x="4038600" y="6248400"/>
            <a:ext cx="7620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hlinkClick r:id="" action="ppaction://hlinkshowjump?jump=nextslide"/>
          </p:cNvPr>
          <p:cNvSpPr txBox="1"/>
          <p:nvPr/>
        </p:nvSpPr>
        <p:spPr>
          <a:xfrm>
            <a:off x="5029200" y="6396335"/>
            <a:ext cx="19812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cap="all" dirty="0" smtClean="0"/>
              <a:t>КОНЕЦ</a:t>
            </a:r>
            <a:endParaRPr lang="en-US" sz="2400" cap="all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/>
              <a:t>Источники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334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hlinkClick r:id="rId3"/>
              </a:rPr>
              <a:t>www.Wikipedia.ru</a:t>
            </a:r>
            <a:endParaRPr lang="en-US" sz="4000" b="1" dirty="0" smtClean="0"/>
          </a:p>
          <a:p>
            <a:endParaRPr lang="en-US" sz="4000" b="1" dirty="0" smtClean="0">
              <a:hlinkClick r:id="rId4"/>
            </a:endParaRPr>
          </a:p>
          <a:p>
            <a:pPr algn="ctr"/>
            <a:r>
              <a:rPr lang="en-US" sz="4000" b="1" dirty="0" smtClean="0">
                <a:hlinkClick r:id="rId4"/>
              </a:rPr>
              <a:t>www.photosight.ru</a:t>
            </a:r>
            <a:endParaRPr lang="en-US" sz="4000" b="1" dirty="0" smtClean="0"/>
          </a:p>
          <a:p>
            <a:endParaRPr lang="en-US" sz="4000" b="1" dirty="0" smtClean="0"/>
          </a:p>
          <a:p>
            <a:pPr algn="r"/>
            <a:r>
              <a:rPr lang="en-US" sz="4000" b="1" dirty="0" smtClean="0"/>
              <a:t>fotki.yandex.ru </a:t>
            </a:r>
          </a:p>
          <a:p>
            <a:endParaRPr lang="en-US" sz="4000" b="1" dirty="0" smtClean="0"/>
          </a:p>
          <a:p>
            <a:pPr algn="ctr"/>
            <a:r>
              <a:rPr lang="en-US" sz="4000" b="1" dirty="0" smtClean="0"/>
              <a:t>www.lampa.ru/ru/info/ </a:t>
            </a:r>
          </a:p>
          <a:p>
            <a:endParaRPr lang="en-US" sz="4000" b="1" dirty="0" smtClean="0"/>
          </a:p>
          <a:p>
            <a:endParaRPr lang="en-US" sz="4000" b="1" dirty="0"/>
          </a:p>
        </p:txBody>
      </p:sp>
      <p:pic>
        <p:nvPicPr>
          <p:cNvPr id="4" name="Рисунок 3" descr="Лампочки и их размеры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3124201"/>
            <a:ext cx="2409234" cy="2286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Lampa_xenon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9632" y="381000"/>
            <a:ext cx="2944368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 descr="Нарисованная эн.сбер. лампочка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70106" y="4648200"/>
            <a:ext cx="1773894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MO" dirty="0" smtClean="0"/>
              <a:t>История изобретения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0" y="1143000"/>
            <a:ext cx="5486400" cy="16764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1809 году англичанин </a:t>
            </a:r>
            <a:r>
              <a:rPr lang="ru-RU" sz="2000" dirty="0" err="1" smtClean="0"/>
              <a:t>Деларю</a:t>
            </a:r>
            <a:r>
              <a:rPr lang="ru-RU" sz="2000" dirty="0" smtClean="0"/>
              <a:t> строит первую лампу накаливания (с платиновой спиралью)</a:t>
            </a:r>
          </a:p>
          <a:p>
            <a:r>
              <a:rPr lang="ru-RU" sz="2000" dirty="0" smtClean="0"/>
              <a:t>В 1838 году бельгиец </a:t>
            </a:r>
            <a:r>
              <a:rPr lang="ru-RU" sz="2000" dirty="0" err="1" smtClean="0"/>
              <a:t>Жобар</a:t>
            </a:r>
            <a:r>
              <a:rPr lang="ru-RU" sz="2000" dirty="0" smtClean="0"/>
              <a:t> изобретает угольную лампу накаливания.</a:t>
            </a:r>
          </a:p>
        </p:txBody>
      </p:sp>
      <p:pic>
        <p:nvPicPr>
          <p:cNvPr id="4" name="Рисунок 3" descr="Лампа деларю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219200"/>
            <a:ext cx="3124200" cy="1448355"/>
          </a:xfrm>
          <a:prstGeom prst="snip2DiagRect">
            <a:avLst>
              <a:gd name="adj1" fmla="val 1315"/>
              <a:gd name="adj2" fmla="val 28505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28600" y="2819400"/>
            <a:ext cx="6400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В 1854 году немец Генрих </a:t>
            </a:r>
            <a:r>
              <a:rPr lang="ru-RU" sz="2000" dirty="0" err="1" smtClean="0"/>
              <a:t>Гёбель</a:t>
            </a:r>
            <a:r>
              <a:rPr lang="ru-RU" sz="2000" dirty="0" smtClean="0"/>
              <a:t> разработал первую «современную» лампу: обугленную бамбуковую нить в </a:t>
            </a:r>
            <a:r>
              <a:rPr lang="ru-RU" sz="2000" dirty="0" err="1" smtClean="0"/>
              <a:t>вакуумированном</a:t>
            </a:r>
            <a:r>
              <a:rPr lang="ru-RU" sz="2000" dirty="0" smtClean="0"/>
              <a:t> сосуде. В последующие 5 лет он разработал то, что многие называют первой практичной лампой.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11 июля 1874 года российский инженер Александр Николаевич Лодыгин лампу. В качестве нити накала </a:t>
            </a:r>
          </a:p>
          <a:p>
            <a:r>
              <a:rPr lang="ru-RU" sz="2000" dirty="0" smtClean="0"/>
              <a:t>он использовал угольный стержень, помещённый в </a:t>
            </a:r>
            <a:r>
              <a:rPr lang="ru-RU" sz="2000" dirty="0" err="1" smtClean="0"/>
              <a:t>вакуумированный</a:t>
            </a:r>
            <a:r>
              <a:rPr lang="ru-RU" sz="2000" dirty="0" smtClean="0"/>
              <a:t> сосуд.</a:t>
            </a:r>
          </a:p>
        </p:txBody>
      </p:sp>
      <p:pic>
        <p:nvPicPr>
          <p:cNvPr id="8" name="Рисунок 7" descr="Генрих Гёбель 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2743200"/>
            <a:ext cx="1981200" cy="2209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Lodygin_portrai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0" y="4191000"/>
            <a:ext cx="2133600" cy="2667000"/>
          </a:xfrm>
          <a:prstGeom prst="roundRect">
            <a:avLst>
              <a:gd name="adj" fmla="val 20239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1447800" y="2362200"/>
            <a:ext cx="1567545" cy="35394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700" dirty="0" smtClean="0"/>
              <a:t>Лампа </a:t>
            </a:r>
            <a:r>
              <a:rPr lang="ru-RU" sz="1700" dirty="0" err="1" smtClean="0"/>
              <a:t>Деларю</a:t>
            </a:r>
            <a:endParaRPr lang="en-US" sz="1700" dirty="0"/>
          </a:p>
        </p:txBody>
      </p:sp>
      <p:sp>
        <p:nvSpPr>
          <p:cNvPr id="12" name="TextBox 11"/>
          <p:cNvSpPr txBox="1"/>
          <p:nvPr/>
        </p:nvSpPr>
        <p:spPr>
          <a:xfrm>
            <a:off x="7539265" y="2438400"/>
            <a:ext cx="1604735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Генрих </a:t>
            </a:r>
            <a:r>
              <a:rPr lang="ru-RU" dirty="0" err="1" smtClean="0"/>
              <a:t>Гёбель</a:t>
            </a:r>
            <a:r>
              <a:rPr lang="ru-RU" dirty="0" smtClean="0"/>
              <a:t>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181600" y="6488668"/>
            <a:ext cx="338862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Александр Николаевич Лодыгин</a:t>
            </a:r>
            <a:endParaRPr lang="en-US" dirty="0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1447800" y="6324600"/>
            <a:ext cx="609600" cy="30480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Управляющая кнопка: в начало 16">
            <a:hlinkClick r:id="rId5" action="ppaction://hlinksldjump" highlightClick="1"/>
          </p:cNvPr>
          <p:cNvSpPr/>
          <p:nvPr/>
        </p:nvSpPr>
        <p:spPr>
          <a:xfrm>
            <a:off x="457200" y="6324600"/>
            <a:ext cx="6858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11" grpId="0" animBg="1"/>
      <p:bldP spid="12" grpId="0" animBg="1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12px-Electricity_use_by_lightbulb_type копия копи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381000"/>
            <a:ext cx="7543800" cy="5135563"/>
          </a:xfrm>
        </p:spPr>
      </p:pic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1981200" y="6172200"/>
            <a:ext cx="47244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Вернуться</a:t>
            </a:r>
            <a:endParaRPr lang="en-US" sz="4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Lbfgjpjy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248400" cy="4267200"/>
          </a:xfrm>
        </p:spPr>
      </p:pic>
      <p:pic>
        <p:nvPicPr>
          <p:cNvPr id="7" name="Рисунок 6" descr="Спектр глаза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1981200"/>
            <a:ext cx="6984127" cy="4393651"/>
          </a:xfrm>
          <a:prstGeom prst="rect">
            <a:avLst/>
          </a:prstGeom>
        </p:spPr>
      </p:pic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1219200" y="6172200"/>
            <a:ext cx="47244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Вернуться</a:t>
            </a:r>
            <a:endParaRPr lang="en-US" sz="4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Дальнейшая модификация лампы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0" y="990600"/>
            <a:ext cx="6858000" cy="13716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Английский изобретатель Джозеф Вильсон Сван получил в 1878 г. патентует лампу с угольным волокном, которое находилось в разреженной кислородной атмосфере, что позволяло получать очень яркий свет.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</p:txBody>
      </p:sp>
      <p:pic>
        <p:nvPicPr>
          <p:cNvPr id="4" name="Рисунок 3" descr="Джозеф Вильсон Сван 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990600"/>
            <a:ext cx="1905000" cy="235527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0" y="3886200"/>
            <a:ext cx="5791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В 1890-х годах Лодыгин изобретает несколько типов ламп с металлическими нитями накала.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Остающаяся проблема с быстрым испарением нити в вакууме была решена американским учёным </a:t>
            </a:r>
            <a:r>
              <a:rPr lang="ru-RU" dirty="0" err="1" smtClean="0"/>
              <a:t>Ирвингом</a:t>
            </a:r>
            <a:r>
              <a:rPr lang="ru-RU" dirty="0" smtClean="0"/>
              <a:t> </a:t>
            </a:r>
            <a:r>
              <a:rPr lang="ru-RU" dirty="0" err="1" smtClean="0"/>
              <a:t>Ленгмюром</a:t>
            </a:r>
            <a:r>
              <a:rPr lang="ru-RU" dirty="0" smtClean="0"/>
              <a:t> с 1909 г. Он придумал наполнять колбы ламп инертным газом, что существенно увеличило время жизни ламп.</a:t>
            </a:r>
          </a:p>
        </p:txBody>
      </p:sp>
      <p:pic>
        <p:nvPicPr>
          <p:cNvPr id="7" name="Рисунок 6" descr="Thomas_Edis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1981200"/>
            <a:ext cx="1736859" cy="24717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286000" y="2209800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Томас Эдисон в 1879 году  патентует лампу с платиновой нитью. В 1880 году он возвращается к угольному волокну и создаёт лампу с временем жизни 40 часов. </a:t>
            </a:r>
            <a:r>
              <a:rPr lang="ru-RU" dirty="0" err="1" smtClean="0"/>
              <a:t>Одновремен</a:t>
            </a:r>
            <a:r>
              <a:rPr lang="ru-RU" dirty="0" smtClean="0"/>
              <a:t> но  Эдисон изобрёл патрон, цоколь и выключатель</a:t>
            </a:r>
            <a:endParaRPr lang="en-US" dirty="0"/>
          </a:p>
        </p:txBody>
      </p:sp>
      <p:pic>
        <p:nvPicPr>
          <p:cNvPr id="9" name="Рисунок 8" descr="ЛЕНГМЮР Ирвинг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7800" y="4267200"/>
            <a:ext cx="3093962" cy="2590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685800" y="2971800"/>
            <a:ext cx="1600200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Джозеф Сван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558951" y="4114800"/>
            <a:ext cx="1585049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Томас Эдисон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477000" y="6488668"/>
            <a:ext cx="1848135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err="1" smtClean="0"/>
              <a:t>Ирвинг</a:t>
            </a:r>
            <a:r>
              <a:rPr lang="ru-RU" dirty="0" smtClean="0"/>
              <a:t> </a:t>
            </a:r>
            <a:r>
              <a:rPr lang="ru-RU" dirty="0" err="1" smtClean="0"/>
              <a:t>Ленгмюр</a:t>
            </a:r>
            <a:endParaRPr lang="en-US" dirty="0"/>
          </a:p>
        </p:txBody>
      </p:sp>
      <p:sp>
        <p:nvSpPr>
          <p:cNvPr id="14" name="Управляющая кнопка: в начало 13">
            <a:hlinkClick r:id="rId5" action="ppaction://hlinksldjump" highlightClick="1"/>
          </p:cNvPr>
          <p:cNvSpPr/>
          <p:nvPr/>
        </p:nvSpPr>
        <p:spPr>
          <a:xfrm>
            <a:off x="457200" y="6248400"/>
            <a:ext cx="6858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hlinkClick r:id="rId6" action="ppaction://hlinksldjump"/>
          </p:cNvPr>
          <p:cNvSpPr txBox="1"/>
          <p:nvPr/>
        </p:nvSpPr>
        <p:spPr>
          <a:xfrm>
            <a:off x="1600200" y="6096000"/>
            <a:ext cx="29718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cap="all" dirty="0" smtClean="0"/>
              <a:t>К следующей теме</a:t>
            </a:r>
            <a:endParaRPr lang="en-US" sz="2400" cap="all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  <p:bldP spid="8" grpId="0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/>
              <a:t>Принцип действия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5200" y="990600"/>
            <a:ext cx="5638800" cy="3048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В лампе накаливания используется эффект нагревания проводника (нити накаливания) при протекании через него электрического тока (тепловое действие тока). Для получения видимого излучения необходимо, чтобы температура была порядка нескольких тысяч градусов, в идеале 5770 K (температура поверхности Солнца). Часть потребляемой электрической энергии лампа накаливания преобразует в излучение, часть уходит в результате процессов теплопроводности и конвекции. </a:t>
            </a:r>
            <a:endParaRPr lang="en-US" sz="1800" dirty="0"/>
          </a:p>
        </p:txBody>
      </p:sp>
      <p:pic>
        <p:nvPicPr>
          <p:cNvPr id="5" name="Рисунок 4" descr="ЛН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800"/>
            <a:ext cx="3581400" cy="28529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0" y="3962400"/>
            <a:ext cx="5410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/>
              <a:t>Основная доля  излучения приходится на инфракрасный диапазон. В качестве нити накаливания используется вольфрам. В обычном воздухе при таких температурах вольфрам мгновенно превратился бы в оксид. По этой причине вольфрамовая нить защищена стеклянной колбой, заполненной нейтральным газом (обычно аргоном).</a:t>
            </a:r>
            <a:endParaRPr lang="en-US" dirty="0"/>
          </a:p>
        </p:txBody>
      </p:sp>
      <p:sp>
        <p:nvSpPr>
          <p:cNvPr id="7" name="Управляющая кнопка: в начало 6">
            <a:hlinkClick r:id="rId3" action="ppaction://hlinksldjump" highlightClick="1"/>
          </p:cNvPr>
          <p:cNvSpPr/>
          <p:nvPr/>
        </p:nvSpPr>
        <p:spPr>
          <a:xfrm>
            <a:off x="381000" y="6248400"/>
            <a:ext cx="6858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1600200" y="6096000"/>
            <a:ext cx="29718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cap="all" dirty="0" smtClean="0"/>
              <a:t>К следующей теме</a:t>
            </a:r>
            <a:endParaRPr lang="en-US" sz="2400" cap="all" dirty="0"/>
          </a:p>
        </p:txBody>
      </p:sp>
      <p:pic>
        <p:nvPicPr>
          <p:cNvPr id="9" name="Рисунок 8" descr="510fac24da809d515bd82d111454b4bf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1147" y="4267200"/>
            <a:ext cx="3010903" cy="22882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MO" dirty="0" smtClean="0"/>
              <a:t>Конструкция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4600" y="1295400"/>
            <a:ext cx="6400800" cy="304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Лампа накаливания состоит из цоколя(9), контактных проводников(4,5), нити накала(3), предохранителя и стеклянной колбы(1), заполненной буферным газом(2);(6 –опора, 7 – стеклянный изолятор, 8 и 11 - контакты).  </a:t>
            </a:r>
          </a:p>
          <a:p>
            <a:pPr>
              <a:buNone/>
            </a:pPr>
            <a:r>
              <a:rPr lang="ru-MO" sz="1800" b="1" i="1" dirty="0" smtClean="0"/>
              <a:t>Колба. </a:t>
            </a:r>
            <a:r>
              <a:rPr lang="ru-MO" sz="1800" dirty="0" smtClean="0"/>
              <a:t>Стеклянная колба </a:t>
            </a:r>
            <a:r>
              <a:rPr lang="ru-RU" sz="1800" dirty="0" smtClean="0"/>
              <a:t>ограждающей нить накала от сгорания в окружающей среде.</a:t>
            </a:r>
          </a:p>
          <a:p>
            <a:pPr>
              <a:buNone/>
            </a:pPr>
            <a:r>
              <a:rPr lang="ru-MO" sz="1800" b="1" i="1" dirty="0" smtClean="0"/>
              <a:t>Нить накала. </a:t>
            </a:r>
            <a:r>
              <a:rPr lang="ru-MO" sz="1800" dirty="0" smtClean="0"/>
              <a:t>Пропуская через себя ток, посредством термического действия тока, нагревается и излучает свет.</a:t>
            </a:r>
          </a:p>
          <a:p>
            <a:pPr>
              <a:buNone/>
            </a:pPr>
            <a:r>
              <a:rPr lang="ru-MO" sz="1800" b="1" i="1" dirty="0" smtClean="0"/>
              <a:t>Цоколь. </a:t>
            </a:r>
            <a:r>
              <a:rPr lang="ru-MO" sz="1800" dirty="0" smtClean="0"/>
              <a:t>Позволяет лампе держаться в патроне, имея при этом контакт .</a:t>
            </a:r>
          </a:p>
        </p:txBody>
      </p:sp>
      <p:pic>
        <p:nvPicPr>
          <p:cNvPr id="4" name="Рисунок 3" descr="ЛампаН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" y="381000"/>
            <a:ext cx="3124200" cy="42243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4495800"/>
            <a:ext cx="6324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MO" b="1" i="1" dirty="0" smtClean="0"/>
              <a:t>Предохранитель. </a:t>
            </a:r>
            <a:r>
              <a:rPr lang="ru-RU" dirty="0" smtClean="0"/>
              <a:t>Для того, чтобы разомкнуть цепь при возгорании дуги и не допустить перегрузки питающей цепи, в конструкции лампы предусмотрен плавкий предохранитель. Он представляет собой отрезок тонкой проволоки и расположен в цоколе лампы накаливания</a:t>
            </a:r>
            <a:endParaRPr lang="en-US" dirty="0"/>
          </a:p>
        </p:txBody>
      </p:sp>
      <p:pic>
        <p:nvPicPr>
          <p:cNvPr id="9" name="Рисунок 8" descr="Дымок в лампе передел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0" y="4267200"/>
            <a:ext cx="2438400" cy="28282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Управляющая кнопка: в начало 6">
            <a:hlinkClick r:id="rId4" action="ppaction://hlinksldjump" highlightClick="1"/>
          </p:cNvPr>
          <p:cNvSpPr/>
          <p:nvPr/>
        </p:nvSpPr>
        <p:spPr>
          <a:xfrm>
            <a:off x="381000" y="6248400"/>
            <a:ext cx="6858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hlinkClick r:id="rId5" action="ppaction://hlinksldjump"/>
          </p:cNvPr>
          <p:cNvSpPr txBox="1"/>
          <p:nvPr/>
        </p:nvSpPr>
        <p:spPr>
          <a:xfrm>
            <a:off x="1447800" y="6096000"/>
            <a:ext cx="29718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cap="all" dirty="0" smtClean="0"/>
              <a:t>К следующей теме</a:t>
            </a:r>
            <a:endParaRPr lang="en-US" sz="2400" cap="all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КПД и долговечность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124200"/>
            <a:ext cx="5715000" cy="3733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При температуре нити 2700 K время жизни лампы составляет примерно 1000 часов, при 3400 K всего лишь несколько часов. Понижение напряжения в два раза (напр. при последовательном включении) сильно уменьшает КПД, но зато увеличивает время жизни почти в тысячу раз. Ограниченность времени жизни лампы накаливания обусловлена в меньшей степени испарением материала нити во время работы, и в большей степени возникающими в нити неоднородностями, приводящим к обрыву нити. </a:t>
            </a:r>
            <a:endParaRPr lang="en-US" sz="1800" dirty="0"/>
          </a:p>
        </p:txBody>
      </p:sp>
      <p:pic>
        <p:nvPicPr>
          <p:cNvPr id="4" name="Рисунок 3" descr="Схема по лампам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20" y="609600"/>
            <a:ext cx="4749680" cy="25054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TextBox 4"/>
          <p:cNvSpPr txBox="1"/>
          <p:nvPr/>
        </p:nvSpPr>
        <p:spPr>
          <a:xfrm>
            <a:off x="6324600" y="9144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95800" y="609600"/>
            <a:ext cx="4648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Почти вся подаваемая в лампу энергия превращается в излучение. Потери за счёт теплопроводности и конвекции малы. Основная часть излучения лежит в невидимом инфракрасном диапазоне и воспринимается в виде тепла. С возрастанием температуры КПД лампы накаливания возрастает, но при этом существенно снижается её долговечность. </a:t>
            </a:r>
            <a:endParaRPr lang="en-US" dirty="0"/>
          </a:p>
        </p:txBody>
      </p:sp>
      <p:sp>
        <p:nvSpPr>
          <p:cNvPr id="7" name="Управляющая кнопка: в начало 6">
            <a:hlinkClick r:id="rId3" action="ppaction://hlinksldjump" highlightClick="1"/>
          </p:cNvPr>
          <p:cNvSpPr/>
          <p:nvPr/>
        </p:nvSpPr>
        <p:spPr>
          <a:xfrm>
            <a:off x="533400" y="6248400"/>
            <a:ext cx="6858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1524000" y="6248400"/>
            <a:ext cx="685800" cy="30480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Рисунок 8" descr="Безымянный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24572">
            <a:off x="5529035" y="3244759"/>
            <a:ext cx="3810000" cy="2857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/>
              <a:t>Разным лампочкам разный КПД!</a:t>
            </a:r>
            <a:endParaRPr lang="en-US" dirty="0"/>
          </a:p>
        </p:txBody>
      </p:sp>
      <p:pic>
        <p:nvPicPr>
          <p:cNvPr id="4" name="Содержимое 3" descr="Таблица кпд и долговечности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838200"/>
            <a:ext cx="8667809" cy="5347356"/>
          </a:xfrm>
        </p:spPr>
      </p:pic>
      <p:grpSp>
        <p:nvGrpSpPr>
          <p:cNvPr id="20" name="Группа 19"/>
          <p:cNvGrpSpPr/>
          <p:nvPr/>
        </p:nvGrpSpPr>
        <p:grpSpPr>
          <a:xfrm>
            <a:off x="228600" y="838200"/>
            <a:ext cx="8610600" cy="5257800"/>
            <a:chOff x="-228600" y="1600200"/>
            <a:chExt cx="8610600" cy="5257800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-228600" y="1600200"/>
              <a:ext cx="8610600" cy="52578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Прямоугольник 8">
              <a:hlinkClick r:id="rId3" action="ppaction://hlinksldjump"/>
            </p:cNvPr>
            <p:cNvSpPr/>
            <p:nvPr/>
          </p:nvSpPr>
          <p:spPr>
            <a:xfrm>
              <a:off x="304800" y="1981200"/>
              <a:ext cx="5638800" cy="381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04800" y="2438400"/>
              <a:ext cx="5638800" cy="381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04800" y="2819400"/>
              <a:ext cx="5638800" cy="381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04800" y="3276600"/>
              <a:ext cx="5638800" cy="381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04800" y="3657600"/>
              <a:ext cx="5638800" cy="381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04800" y="4038600"/>
              <a:ext cx="5638800" cy="4572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04800" y="4495800"/>
              <a:ext cx="5638800" cy="4572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04800" y="4953000"/>
              <a:ext cx="5638800" cy="381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381000" y="5334000"/>
              <a:ext cx="5562600" cy="4572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04800" y="5791200"/>
              <a:ext cx="5638800" cy="6858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Управляющая кнопка: в начало 20">
            <a:hlinkClick r:id="rId4" action="ppaction://hlinksldjump" highlightClick="1"/>
          </p:cNvPr>
          <p:cNvSpPr/>
          <p:nvPr/>
        </p:nvSpPr>
        <p:spPr>
          <a:xfrm>
            <a:off x="381000" y="6324600"/>
            <a:ext cx="6858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Управляющая кнопка: далее 21">
            <a:hlinkClick r:id="" action="ppaction://hlinkshowjump?jump=nextslide" highlightClick="1"/>
          </p:cNvPr>
          <p:cNvSpPr/>
          <p:nvPr/>
        </p:nvSpPr>
        <p:spPr>
          <a:xfrm>
            <a:off x="1371600" y="6324600"/>
            <a:ext cx="762000" cy="30480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/>
              <a:t>Лампы в 40, 60 и 100 </a:t>
            </a:r>
            <a:r>
              <a:rPr lang="en-US" dirty="0" smtClean="0"/>
              <a:t>W</a:t>
            </a:r>
            <a:endParaRPr lang="en-US" dirty="0"/>
          </a:p>
        </p:txBody>
      </p:sp>
      <p:pic>
        <p:nvPicPr>
          <p:cNvPr id="4" name="Рисунок 3" descr="лампочка 60 в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756117">
            <a:off x="-192778" y="3717601"/>
            <a:ext cx="3276600" cy="31666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0_de80_f53f3aad_XL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342591">
            <a:off x="5162249" y="3875681"/>
            <a:ext cx="4165600" cy="3124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0094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600" y="914400"/>
            <a:ext cx="5791200" cy="3180784"/>
          </a:xfrm>
          <a:prstGeom prst="rect">
            <a:avLst/>
          </a:prstGeom>
        </p:spPr>
      </p:pic>
      <p:sp>
        <p:nvSpPr>
          <p:cNvPr id="7" name="Управляющая кнопка: в начало 6">
            <a:hlinkClick r:id="rId5" action="ppaction://hlinksldjump" highlightClick="1"/>
          </p:cNvPr>
          <p:cNvSpPr/>
          <p:nvPr/>
        </p:nvSpPr>
        <p:spPr>
          <a:xfrm>
            <a:off x="3048000" y="5715000"/>
            <a:ext cx="685800" cy="304800"/>
          </a:xfrm>
          <a:prstGeom prst="actionButtonBeginning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hlinkClick r:id="" action="ppaction://hlinkshowjump?jump=nextslide"/>
          </p:cNvPr>
          <p:cNvSpPr txBox="1"/>
          <p:nvPr/>
        </p:nvSpPr>
        <p:spPr>
          <a:xfrm>
            <a:off x="2895600" y="6396335"/>
            <a:ext cx="29718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cap="all" dirty="0" smtClean="0"/>
              <a:t>К следующей теме</a:t>
            </a:r>
            <a:endParaRPr lang="en-US" sz="2400" cap="all" dirty="0"/>
          </a:p>
        </p:txBody>
      </p:sp>
      <p:sp>
        <p:nvSpPr>
          <p:cNvPr id="9" name="Прямоугольник 8">
            <a:hlinkClick r:id="rId6" action="ppaction://hlinksldjump"/>
          </p:cNvPr>
          <p:cNvSpPr/>
          <p:nvPr/>
        </p:nvSpPr>
        <p:spPr>
          <a:xfrm>
            <a:off x="2895600" y="5105400"/>
            <a:ext cx="27432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ДОПОЛНИТЕЛЬНО</a:t>
            </a:r>
            <a:endParaRPr lang="en-US" sz="2400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3337</TotalTime>
  <Words>1708</Words>
  <PresentationFormat>Экран (4:3)</PresentationFormat>
  <Paragraphs>179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Office Theme</vt:lpstr>
      <vt:lpstr>Лампа накаливания</vt:lpstr>
      <vt:lpstr>Слайд 2</vt:lpstr>
      <vt:lpstr>История изобретения</vt:lpstr>
      <vt:lpstr>Дальнейшая модификация лампы</vt:lpstr>
      <vt:lpstr>Принцип действия</vt:lpstr>
      <vt:lpstr>Конструкция</vt:lpstr>
      <vt:lpstr>КПД и долговечность</vt:lpstr>
      <vt:lpstr>Разным лампочкам разный КПД!</vt:lpstr>
      <vt:lpstr>Лампы в 40, 60 и 100 W</vt:lpstr>
      <vt:lpstr>Прочие виды ламп и освещения:</vt:lpstr>
      <vt:lpstr>Галогенные лампы</vt:lpstr>
      <vt:lpstr>Специальные лампы</vt:lpstr>
      <vt:lpstr>Флуоресцентные</vt:lpstr>
      <vt:lpstr>Компактная люминесцентная лампа</vt:lpstr>
      <vt:lpstr>Безэлектродная лампа</vt:lpstr>
      <vt:lpstr>Газоразрядные</vt:lpstr>
      <vt:lpstr>Неоновая лампа</vt:lpstr>
      <vt:lpstr>Электродуговые</vt:lpstr>
      <vt:lpstr>Свеча Яблочкова </vt:lpstr>
      <vt:lpstr>На сгорании</vt:lpstr>
      <vt:lpstr>Керосиновая лампа</vt:lpstr>
      <vt:lpstr>Прочие виды ламп</vt:lpstr>
      <vt:lpstr>Лампа чёрного света</vt:lpstr>
      <vt:lpstr>Малое отступление: Биолюминесценция</vt:lpstr>
      <vt:lpstr>Интересные факты</vt:lpstr>
      <vt:lpstr>Искусство и лампы</vt:lpstr>
      <vt:lpstr>Искусство и лампы</vt:lpstr>
      <vt:lpstr>Искусство и лампы</vt:lpstr>
      <vt:lpstr>Источники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Кабинет Физики</cp:lastModifiedBy>
  <cp:revision>339</cp:revision>
  <dcterms:modified xsi:type="dcterms:W3CDTF">2010-01-12T09:52:17Z</dcterms:modified>
</cp:coreProperties>
</file>