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3300"/>
    <a:srgbClr val="339933"/>
    <a:srgbClr val="008000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CD80130D-422F-4F78-BFF2-88664E8B0D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CDED18E9-2B2A-4D68-932E-5B508EBE4B6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80382-2E9C-4EBC-88CB-D78C351A5CD5}" type="slidenum">
              <a:rPr lang="ru-RU"/>
              <a:pPr/>
              <a:t>1</a:t>
            </a:fld>
            <a:endParaRPr lang="ru-RU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33F915-446B-4CCB-8A15-7F9D4CE51033}" type="slidenum">
              <a:rPr lang="ru-RU"/>
              <a:pPr/>
              <a:t>2</a:t>
            </a:fld>
            <a:endParaRPr lang="ru-RU"/>
          </a:p>
        </p:txBody>
      </p:sp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03AFE4-297A-432A-9A3A-8569A4D2A256}" type="slidenum">
              <a:rPr lang="ru-RU"/>
              <a:pPr/>
              <a:t>3</a:t>
            </a:fld>
            <a:endParaRPr lang="ru-RU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3FAD7E-C0B2-4BBD-8E4A-4478A16FE2EB}" type="slidenum">
              <a:rPr lang="ru-RU"/>
              <a:pPr/>
              <a:t>4</a:t>
            </a:fld>
            <a:endParaRPr lang="ru-RU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F2616-4261-461C-82FB-0C74C90A9DBB}" type="slidenum">
              <a:rPr lang="ru-RU"/>
              <a:pPr/>
              <a:t>5</a:t>
            </a:fld>
            <a:endParaRPr lang="ru-RU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BDD753-C282-4053-BED6-BA6C5A181188}" type="slidenum">
              <a:rPr lang="ru-RU"/>
              <a:pPr/>
              <a:t>6</a:t>
            </a:fld>
            <a:endParaRPr lang="ru-RU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1CC05B-76A6-4CB0-99AA-223FA448B5B2}" type="slidenum">
              <a:rPr lang="ru-RU"/>
              <a:pPr/>
              <a:t>7</a:t>
            </a:fld>
            <a:endParaRPr lang="ru-RU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5F938-9A66-43DE-9AFE-BC0D43139629}" type="slidenum">
              <a:rPr lang="ru-RU"/>
              <a:pPr/>
              <a:t>8</a:t>
            </a:fld>
            <a:endParaRPr lang="ru-RU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B31E6-3082-4C36-8266-B8B40BDF7EFC}" type="slidenum">
              <a:rPr lang="ru-RU"/>
              <a:pPr/>
              <a:t>9</a:t>
            </a:fld>
            <a:endParaRPr lang="ru-RU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2467" name="Rectangle 3" descr="Narrow vertical"/>
            <p:cNvSpPr>
              <a:spLocks noChangeArrowheads="1"/>
            </p:cNvSpPr>
            <p:nvPr/>
          </p:nvSpPr>
          <p:spPr bwMode="auto">
            <a:xfrm>
              <a:off x="288" y="48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62468" name="Rectangle 4" descr="Narrow horizontal"/>
            <p:cNvSpPr>
              <a:spLocks noChangeArrowheads="1"/>
            </p:cNvSpPr>
            <p:nvPr/>
          </p:nvSpPr>
          <p:spPr bwMode="auto">
            <a:xfrm>
              <a:off x="48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62469" name="Rectangle 5" descr="Narrow vertical"/>
            <p:cNvSpPr>
              <a:spLocks noChangeArrowheads="1"/>
            </p:cNvSpPr>
            <p:nvPr/>
          </p:nvSpPr>
          <p:spPr bwMode="auto">
            <a:xfrm>
              <a:off x="288" y="4032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62470" name="Rectangle 6" descr="Narrow horizontal"/>
            <p:cNvSpPr>
              <a:spLocks noChangeArrowheads="1"/>
            </p:cNvSpPr>
            <p:nvPr/>
          </p:nvSpPr>
          <p:spPr bwMode="auto">
            <a:xfrm>
              <a:off x="5472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288" y="288"/>
              <a:ext cx="5184" cy="3744"/>
            </a:xfrm>
            <a:prstGeom prst="rect">
              <a:avLst/>
            </a:prstGeom>
            <a:noFill/>
            <a:ln w="57150" cap="sq" cmpd="tri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48" y="48"/>
              <a:ext cx="5664" cy="4224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grpSp>
          <p:nvGrpSpPr>
            <p:cNvPr id="62473" name="Group 9"/>
            <p:cNvGrpSpPr>
              <a:grpSpLocks/>
            </p:cNvGrpSpPr>
            <p:nvPr/>
          </p:nvGrpSpPr>
          <p:grpSpPr bwMode="auto">
            <a:xfrm>
              <a:off x="0" y="0"/>
              <a:ext cx="384" cy="384"/>
              <a:chOff x="0" y="0"/>
              <a:chExt cx="384" cy="384"/>
            </a:xfrm>
          </p:grpSpPr>
          <p:sp>
            <p:nvSpPr>
              <p:cNvPr id="62474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5" name="Oval 11"/>
              <p:cNvSpPr>
                <a:spLocks noChangeArrowheads="1"/>
              </p:cNvSpPr>
              <p:nvPr/>
            </p:nvSpPr>
            <p:spPr bwMode="auto">
              <a:xfrm>
                <a:off x="101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476" name="Group 12"/>
            <p:cNvGrpSpPr>
              <a:grpSpLocks/>
            </p:cNvGrpSpPr>
            <p:nvPr/>
          </p:nvGrpSpPr>
          <p:grpSpPr bwMode="auto">
            <a:xfrm>
              <a:off x="0" y="3935"/>
              <a:ext cx="384" cy="384"/>
              <a:chOff x="0" y="3935"/>
              <a:chExt cx="384" cy="384"/>
            </a:xfrm>
          </p:grpSpPr>
          <p:sp>
            <p:nvSpPr>
              <p:cNvPr id="62477" name="Rectangle 13"/>
              <p:cNvSpPr>
                <a:spLocks noChangeArrowheads="1"/>
              </p:cNvSpPr>
              <p:nvPr/>
            </p:nvSpPr>
            <p:spPr bwMode="auto">
              <a:xfrm>
                <a:off x="0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8" name="Oval 14"/>
              <p:cNvSpPr>
                <a:spLocks noChangeArrowheads="1"/>
              </p:cNvSpPr>
              <p:nvPr/>
            </p:nvSpPr>
            <p:spPr bwMode="auto">
              <a:xfrm>
                <a:off x="101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479" name="Group 15"/>
            <p:cNvGrpSpPr>
              <a:grpSpLocks/>
            </p:cNvGrpSpPr>
            <p:nvPr/>
          </p:nvGrpSpPr>
          <p:grpSpPr bwMode="auto">
            <a:xfrm>
              <a:off x="5375" y="3935"/>
              <a:ext cx="384" cy="384"/>
              <a:chOff x="5375" y="3935"/>
              <a:chExt cx="384" cy="384"/>
            </a:xfrm>
          </p:grpSpPr>
          <p:sp>
            <p:nvSpPr>
              <p:cNvPr id="62480" name="Rectangle 16"/>
              <p:cNvSpPr>
                <a:spLocks noChangeArrowheads="1"/>
              </p:cNvSpPr>
              <p:nvPr/>
            </p:nvSpPr>
            <p:spPr bwMode="auto">
              <a:xfrm>
                <a:off x="5375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1" name="Oval 17"/>
              <p:cNvSpPr>
                <a:spLocks noChangeArrowheads="1"/>
              </p:cNvSpPr>
              <p:nvPr/>
            </p:nvSpPr>
            <p:spPr bwMode="auto">
              <a:xfrm>
                <a:off x="5476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482" name="Group 18"/>
            <p:cNvGrpSpPr>
              <a:grpSpLocks/>
            </p:cNvGrpSpPr>
            <p:nvPr/>
          </p:nvGrpSpPr>
          <p:grpSpPr bwMode="auto">
            <a:xfrm>
              <a:off x="5375" y="0"/>
              <a:ext cx="384" cy="384"/>
              <a:chOff x="5375" y="0"/>
              <a:chExt cx="384" cy="384"/>
            </a:xfrm>
          </p:grpSpPr>
          <p:sp>
            <p:nvSpPr>
              <p:cNvPr id="62483" name="Rectangle 19"/>
              <p:cNvSpPr>
                <a:spLocks noChangeArrowheads="1"/>
              </p:cNvSpPr>
              <p:nvPr/>
            </p:nvSpPr>
            <p:spPr bwMode="auto">
              <a:xfrm>
                <a:off x="5375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4" name="Oval 20"/>
              <p:cNvSpPr>
                <a:spLocks noChangeArrowheads="1"/>
              </p:cNvSpPr>
              <p:nvPr/>
            </p:nvSpPr>
            <p:spPr bwMode="auto">
              <a:xfrm>
                <a:off x="5476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24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070225"/>
            <a:ext cx="7772400" cy="530225"/>
          </a:xfrm>
        </p:spPr>
        <p:txBody>
          <a:bodyPr/>
          <a:lstStyle/>
          <a:p>
            <a:r>
              <a:rPr lang="ru-RU" b="1" i="1">
                <a:solidFill>
                  <a:schemeClr val="accent2"/>
                </a:solidFill>
              </a:rPr>
              <a:t>Технология создания изделий из древесных и поделочных материалов на основе конструкторской и технологической документации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Фугование зубьев полотен пил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/>
              <a:t>  </a:t>
            </a:r>
          </a:p>
        </p:txBody>
      </p:sp>
      <p:pic>
        <p:nvPicPr>
          <p:cNvPr id="70660" name="Picture 4" descr="сканирование0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057400"/>
            <a:ext cx="4724400" cy="31242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1066800" y="5410200"/>
            <a:ext cx="70866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8000"/>
                </a:solidFill>
              </a:rPr>
              <a:t>          1. Брусок      2. Напильник             3. Полотно пилы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85800"/>
            <a:ext cx="4953000" cy="9144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>
                <a:solidFill>
                  <a:schemeClr val="tx1"/>
                </a:solidFill>
              </a:rPr>
              <a:t>Заточка зубьев пил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/>
              <a:t>       </a:t>
            </a:r>
          </a:p>
          <a:p>
            <a:endParaRPr lang="ru-RU"/>
          </a:p>
        </p:txBody>
      </p:sp>
      <p:pic>
        <p:nvPicPr>
          <p:cNvPr id="68612" name="Picture 4" descr="сканирование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438400"/>
            <a:ext cx="2622550" cy="17367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8613" name="Picture 5" descr="сканирование0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343400"/>
            <a:ext cx="2590800" cy="158115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8614" name="Picture 6" descr="сканирование00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3886200" cy="33528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4648200" y="4953000"/>
            <a:ext cx="36576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/>
              <a:t>а. для продольного пиления</a:t>
            </a:r>
          </a:p>
          <a:p>
            <a:r>
              <a:rPr lang="ru-RU" b="1"/>
              <a:t>б. для поперечного пиления</a:t>
            </a: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5181600" y="4572000"/>
            <a:ext cx="609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7162800" y="4572000"/>
            <a:ext cx="3048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б</a:t>
            </a:r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5426075" y="45720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8382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/>
              <a:t> </a:t>
            </a:r>
            <a:r>
              <a:rPr lang="ru-RU" sz="4400" b="1"/>
              <a:t>Разводка зубьев пил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/>
              <a:t>                </a:t>
            </a:r>
          </a:p>
        </p:txBody>
      </p:sp>
      <p:pic>
        <p:nvPicPr>
          <p:cNvPr id="69638" name="Picture 6" descr="сканирование0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362200"/>
            <a:ext cx="2971800" cy="35814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9640" name="Picture 8" descr="сканирование00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2362200"/>
            <a:ext cx="2222500" cy="35814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9641" name="Picture 9" descr="сканирование00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2362200"/>
            <a:ext cx="1758950" cy="35814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6172200" y="48006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1143000" y="4953000"/>
            <a:ext cx="7620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934200" cy="762000"/>
          </a:xfrm>
          <a:ln w="28575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Правила безопасности труда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Надежно закреплять заготовку при пилении. Пользоваться упорами, стуслом и другими приспособлениями.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Пилить только исправной, остро заточенной пилой.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Не допускать перекоса пилы при пилении. Не делать резких движений пилой.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Не держать левую руку близко к полотну пилы.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Класть пилу на верстак зубьями от себя.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ru-RU" sz="2400" b="1">
                <a:latin typeface="Arial Unicode MS" pitchFamily="34" charset="-128"/>
              </a:rPr>
              <a:t>Не сдувать опилки и не сметать их  рукой. Пользоваться только щеткой-сметкой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09600"/>
            <a:ext cx="5334000" cy="7620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Словарь</a:t>
            </a:r>
            <a:r>
              <a:rPr lang="ru-RU" sz="4400"/>
              <a:t>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Пиление  - </a:t>
            </a:r>
            <a:r>
              <a:rPr lang="ru-RU" sz="2000"/>
              <a:t>технологическая операция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Пила  -  </a:t>
            </a:r>
            <a:r>
              <a:rPr lang="ru-RU" sz="2000"/>
              <a:t>инструмент ( известно об этом инструменте с 1700г до н.э.)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Ножовка - </a:t>
            </a:r>
            <a:r>
              <a:rPr lang="ru-RU" sz="2000"/>
              <a:t>инструмент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Зубья  -  </a:t>
            </a:r>
            <a:r>
              <a:rPr lang="ru-RU" sz="2000"/>
              <a:t>элемент полотна пилы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Режущая кромка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Шаг зуба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Угол заточки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Угол резания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Стусло  - </a:t>
            </a:r>
            <a:r>
              <a:rPr lang="ru-RU" sz="2000"/>
              <a:t>распиловочный ящик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Разводка  - </a:t>
            </a:r>
            <a:r>
              <a:rPr lang="ru-RU" sz="2000"/>
              <a:t>стальная пластина с прорезями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Запил – </a:t>
            </a:r>
            <a:r>
              <a:rPr lang="ru-RU" sz="2000"/>
              <a:t>начало пиления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Пропил -  </a:t>
            </a:r>
            <a:r>
              <a:rPr lang="ru-RU" sz="2000"/>
              <a:t>щель полученная в результате разрезания древесины</a:t>
            </a:r>
            <a:r>
              <a:rPr lang="ru-RU" sz="2000" b="1"/>
              <a:t> </a:t>
            </a:r>
          </a:p>
          <a:p>
            <a:pPr algn="l">
              <a:lnSpc>
                <a:spcPct val="80000"/>
              </a:lnSpc>
              <a:buFontTx/>
              <a:buChar char="•"/>
            </a:pPr>
            <a:r>
              <a:rPr lang="ru-RU" sz="2000" b="1"/>
              <a:t>Развод – </a:t>
            </a:r>
            <a:r>
              <a:rPr lang="ru-RU" sz="2000"/>
              <a:t>это когда зубья полотна отгибают через один зуб вправо и влево от стороны полотна, примерно на половину толщины полотна.</a:t>
            </a:r>
          </a:p>
          <a:p>
            <a:pPr algn="l">
              <a:lnSpc>
                <a:spcPct val="80000"/>
              </a:lnSpc>
              <a:buFontTx/>
              <a:buChar char="•"/>
            </a:pPr>
            <a:endParaRPr lang="ru-RU" sz="2000"/>
          </a:p>
        </p:txBody>
      </p:sp>
      <p:sp>
        <p:nvSpPr>
          <p:cNvPr id="72709" name="AutoShape 5"/>
          <p:cNvSpPr>
            <a:spLocks/>
          </p:cNvSpPr>
          <p:nvPr/>
        </p:nvSpPr>
        <p:spPr bwMode="auto">
          <a:xfrm>
            <a:off x="3048000" y="2819400"/>
            <a:ext cx="304800" cy="1066800"/>
          </a:xfrm>
          <a:prstGeom prst="rightBrace">
            <a:avLst>
              <a:gd name="adj1" fmla="val 2916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3657600" y="3124200"/>
            <a:ext cx="1447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i="1"/>
              <a:t>элементы зуба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609600"/>
            <a:ext cx="4800600" cy="7620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Вывод</a:t>
            </a:r>
            <a:r>
              <a:rPr lang="ru-RU" sz="4400"/>
              <a:t>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pPr algn="just">
              <a:lnSpc>
                <a:spcPct val="90000"/>
              </a:lnSpc>
              <a:buFontTx/>
              <a:buChar char="•"/>
            </a:pPr>
            <a:r>
              <a:rPr lang="ru-RU" b="1"/>
              <a:t>Пиление древесины является одной из наиболее ответственных операций в процессе обработки древесины. От качества его выполнения во многом зависят качество изготовления деталей и экономия древесины. Правильно выполнив пиление, можно уменьшить припуски на последующее строгание и время на изготовление детали или изделия.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solidFill>
                  <a:schemeClr val="accent2"/>
                </a:solidFill>
              </a:rPr>
              <a:t>Тема урока:                      «Пиление древесины»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0" y="1981200"/>
            <a:ext cx="2514600" cy="3886200"/>
          </a:xfrm>
        </p:spPr>
        <p:txBody>
          <a:bodyPr/>
          <a:lstStyle/>
          <a:p>
            <a:endParaRPr lang="ru-RU"/>
          </a:p>
        </p:txBody>
      </p:sp>
      <p:pic>
        <p:nvPicPr>
          <p:cNvPr id="5129" name="Picture 9" descr="сканирование0006"/>
          <p:cNvPicPr>
            <a:picLocks noChangeAspect="1" noChangeArrowheads="1"/>
          </p:cNvPicPr>
          <p:nvPr/>
        </p:nvPicPr>
        <p:blipFill>
          <a:blip r:embed="rId3" cstate="print"/>
          <a:srcRect l="42339" t="12874" r="1247" b="-850"/>
          <a:stretch>
            <a:fillRect/>
          </a:stretch>
        </p:blipFill>
        <p:spPr bwMode="auto">
          <a:xfrm>
            <a:off x="3429000" y="1981200"/>
            <a:ext cx="2514600" cy="3886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495800" y="5486400"/>
            <a:ext cx="1447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648200" y="5410200"/>
            <a:ext cx="4572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4191000" y="4876800"/>
            <a:ext cx="609600" cy="457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Цель урока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ru-RU" b="1"/>
              <a:t>получение знаний о процессе пиления древесины,</a:t>
            </a:r>
            <a:endParaRPr lang="en-US" b="1"/>
          </a:p>
          <a:p>
            <a:pPr algn="l">
              <a:buFontTx/>
              <a:buChar char="-"/>
            </a:pPr>
            <a:r>
              <a:rPr lang="ru-RU" b="1"/>
              <a:t>ознакомиться с инструментом для пиления древесины,</a:t>
            </a:r>
          </a:p>
          <a:p>
            <a:pPr algn="l">
              <a:buFontTx/>
              <a:buChar char="-"/>
            </a:pPr>
            <a:r>
              <a:rPr lang="ru-RU" b="1"/>
              <a:t>сформировать умения пиления,</a:t>
            </a:r>
          </a:p>
          <a:p>
            <a:pPr algn="l">
              <a:buFontTx/>
              <a:buChar char="-"/>
            </a:pPr>
            <a:r>
              <a:rPr lang="ru-RU" b="1"/>
              <a:t>развивать умения организовывать свою деятельность</a:t>
            </a:r>
            <a:endParaRPr lang="en-US" b="1"/>
          </a:p>
          <a:p>
            <a:pPr algn="l"/>
            <a:endParaRPr lang="ru-RU" b="1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2819400" y="609600"/>
            <a:ext cx="3200400" cy="6858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Инструмент</a:t>
            </a:r>
            <a:r>
              <a:rPr lang="ru-RU" sz="4400"/>
              <a:t> 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2895600" y="1828800"/>
            <a:ext cx="3124200" cy="45720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По конструкции</a:t>
            </a:r>
          </a:p>
        </p:txBody>
      </p:sp>
      <p:pic>
        <p:nvPicPr>
          <p:cNvPr id="7184" name="Picture 16" descr="сканирование00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819400"/>
            <a:ext cx="2209800" cy="28067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7186" name="Picture 18" descr="сканирование00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819400"/>
            <a:ext cx="2301875" cy="28194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990600" y="4953000"/>
            <a:ext cx="3810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 flipV="1">
            <a:off x="3733800" y="5029200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4191000" y="1295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4419600" y="13716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H="1">
            <a:off x="2286000" y="2362200"/>
            <a:ext cx="5334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4419600" y="2362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6172200" y="2438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6096000" y="2362200"/>
            <a:ext cx="4572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6172200" y="2819400"/>
            <a:ext cx="2286000" cy="2819400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7197" name="Picture 29" descr="сканирование00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2895600"/>
            <a:ext cx="2057400" cy="1600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6400800" y="4724400"/>
            <a:ext cx="1905000" cy="838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000" b="1"/>
              <a:t>Двуручная пила </a:t>
            </a:r>
          </a:p>
          <a:p>
            <a:pPr algn="ctr"/>
            <a:r>
              <a:rPr lang="ru-RU" sz="1000" b="1"/>
              <a:t>1 -  полотно; 2 - ручка </a:t>
            </a:r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7315200" y="35052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</a:t>
            </a:r>
            <a:endParaRPr lang="ru-RU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8077200" y="3352800"/>
            <a:ext cx="304800" cy="304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2438400" y="685800"/>
            <a:ext cx="4038600" cy="11430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b="1"/>
              <a:t>Виды пиления</a:t>
            </a:r>
          </a:p>
        </p:txBody>
      </p:sp>
      <p:graphicFrame>
        <p:nvGraphicFramePr>
          <p:cNvPr id="8266" name="Group 74"/>
          <p:cNvGraphicFramePr>
            <a:graphicFrameLocks noGrp="1"/>
          </p:cNvGraphicFramePr>
          <p:nvPr>
            <p:ph idx="1"/>
          </p:nvPr>
        </p:nvGraphicFramePr>
        <p:xfrm>
          <a:off x="685800" y="2057400"/>
          <a:ext cx="7772400" cy="41910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поперечное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продольное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смешаное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2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15" name="Picture 23" descr="сканирование00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343400"/>
            <a:ext cx="2362200" cy="1828800"/>
          </a:xfrm>
          <a:prstGeom prst="rect">
            <a:avLst/>
          </a:prstGeom>
          <a:noFill/>
        </p:spPr>
      </p:pic>
      <p:pic>
        <p:nvPicPr>
          <p:cNvPr id="8216" name="Picture 24" descr="сканирование0013"/>
          <p:cNvPicPr>
            <a:picLocks noChangeAspect="1" noChangeArrowheads="1"/>
          </p:cNvPicPr>
          <p:nvPr/>
        </p:nvPicPr>
        <p:blipFill>
          <a:blip r:embed="rId5"/>
          <a:srcRect l="51852" t="21970" r="3703" b="60074"/>
          <a:stretch>
            <a:fillRect/>
          </a:stretch>
        </p:blipFill>
        <p:spPr bwMode="auto">
          <a:xfrm>
            <a:off x="762000" y="2971800"/>
            <a:ext cx="2362200" cy="1295400"/>
          </a:xfrm>
          <a:prstGeom prst="rect">
            <a:avLst/>
          </a:prstGeom>
          <a:noFill/>
        </p:spPr>
      </p:pic>
      <p:pic>
        <p:nvPicPr>
          <p:cNvPr id="8217" name="Picture 25" descr="сканирование0013"/>
          <p:cNvPicPr>
            <a:picLocks noChangeAspect="1" noChangeArrowheads="1"/>
          </p:cNvPicPr>
          <p:nvPr/>
        </p:nvPicPr>
        <p:blipFill>
          <a:blip r:embed="rId5"/>
          <a:srcRect l="51855" t="42657" r="4057" b="41628"/>
          <a:stretch>
            <a:fillRect/>
          </a:stretch>
        </p:blipFill>
        <p:spPr bwMode="auto">
          <a:xfrm>
            <a:off x="3352800" y="3200400"/>
            <a:ext cx="2362200" cy="1219200"/>
          </a:xfrm>
          <a:prstGeom prst="rect">
            <a:avLst/>
          </a:prstGeom>
          <a:noFill/>
        </p:spPr>
      </p:pic>
      <p:pic>
        <p:nvPicPr>
          <p:cNvPr id="8218" name="Picture 26" descr="сканирование0013"/>
          <p:cNvPicPr>
            <a:picLocks noChangeAspect="1" noChangeArrowheads="1"/>
          </p:cNvPicPr>
          <p:nvPr/>
        </p:nvPicPr>
        <p:blipFill>
          <a:blip r:embed="rId5"/>
          <a:srcRect l="52238" t="58766" r="3674" b="22429"/>
          <a:stretch>
            <a:fillRect/>
          </a:stretch>
        </p:blipFill>
        <p:spPr bwMode="auto">
          <a:xfrm>
            <a:off x="5943600" y="3048000"/>
            <a:ext cx="2438400" cy="1295400"/>
          </a:xfrm>
          <a:prstGeom prst="rect">
            <a:avLst/>
          </a:prstGeom>
          <a:noFill/>
        </p:spPr>
      </p:pic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6096000" y="4114800"/>
            <a:ext cx="228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8220" name="Picture 28" descr="сканирование00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4419600"/>
            <a:ext cx="2438400" cy="166687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2514600" y="533400"/>
            <a:ext cx="4114800" cy="12192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b="1"/>
              <a:t>Элементы зуба</a:t>
            </a:r>
          </a:p>
        </p:txBody>
      </p:sp>
      <p:graphicFrame>
        <p:nvGraphicFramePr>
          <p:cNvPr id="9270" name="Group 54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388620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долевой пилы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поперечной пилы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36" name="Picture 20" descr="сканирование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124200"/>
            <a:ext cx="3276600" cy="1371600"/>
          </a:xfrm>
          <a:prstGeom prst="rect">
            <a:avLst/>
          </a:prstGeom>
          <a:noFill/>
        </p:spPr>
      </p:pic>
      <p:pic>
        <p:nvPicPr>
          <p:cNvPr id="9237" name="Picture 21" descr="сканирование0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124200"/>
            <a:ext cx="3505200" cy="1524000"/>
          </a:xfrm>
          <a:prstGeom prst="rect">
            <a:avLst/>
          </a:prstGeom>
          <a:noFill/>
        </p:spPr>
      </p:pic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1752600" y="4800600"/>
            <a:ext cx="21336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8000"/>
                </a:solidFill>
              </a:rPr>
              <a:t>а – угол заточки,</a:t>
            </a:r>
          </a:p>
          <a:p>
            <a:r>
              <a:rPr lang="ru-RU" b="1">
                <a:solidFill>
                  <a:srgbClr val="008000"/>
                </a:solidFill>
              </a:rPr>
              <a:t>б – угол резания,</a:t>
            </a:r>
          </a:p>
          <a:p>
            <a:r>
              <a:rPr lang="ru-RU" b="1">
                <a:solidFill>
                  <a:srgbClr val="008000"/>
                </a:solidFill>
              </a:rPr>
              <a:t>в – шаг зуба,</a:t>
            </a:r>
          </a:p>
          <a:p>
            <a:r>
              <a:rPr lang="ru-RU" b="1">
                <a:solidFill>
                  <a:srgbClr val="008000"/>
                </a:solidFill>
              </a:rPr>
              <a:t>г – высота зуба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5715000" y="4648200"/>
            <a:ext cx="1981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8000"/>
                </a:solidFill>
              </a:rPr>
              <a:t>а - угол заточки,</a:t>
            </a:r>
          </a:p>
          <a:p>
            <a:r>
              <a:rPr lang="ru-RU" b="1">
                <a:solidFill>
                  <a:srgbClr val="008000"/>
                </a:solidFill>
              </a:rPr>
              <a:t>б – угол резания,</a:t>
            </a:r>
          </a:p>
          <a:p>
            <a:r>
              <a:rPr lang="ru-RU" b="1">
                <a:solidFill>
                  <a:srgbClr val="008000"/>
                </a:solidFill>
              </a:rPr>
              <a:t>в - шаг зуба,</a:t>
            </a:r>
          </a:p>
          <a:p>
            <a:r>
              <a:rPr lang="ru-RU" b="1">
                <a:solidFill>
                  <a:srgbClr val="008000"/>
                </a:solidFill>
              </a:rPr>
              <a:t>г – высота зуба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b="1"/>
              <a:t>Рабочие позы при пилении</a:t>
            </a:r>
          </a:p>
        </p:txBody>
      </p:sp>
      <p:graphicFrame>
        <p:nvGraphicFramePr>
          <p:cNvPr id="10308" name="Group 68"/>
          <p:cNvGraphicFramePr>
            <a:graphicFrameLocks noGrp="1"/>
          </p:cNvGraphicFramePr>
          <p:nvPr>
            <p:ph idx="1"/>
          </p:nvPr>
        </p:nvGraphicFramePr>
        <p:xfrm>
          <a:off x="533400" y="2057400"/>
          <a:ext cx="80772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476500"/>
                <a:gridCol w="3505200"/>
              </a:tblGrid>
              <a:tr h="396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6" name="Picture 26" descr="сканирование0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743200"/>
            <a:ext cx="1905000" cy="2514600"/>
          </a:xfrm>
          <a:prstGeom prst="rect">
            <a:avLst/>
          </a:prstGeom>
          <a:noFill/>
        </p:spPr>
      </p:pic>
      <p:pic>
        <p:nvPicPr>
          <p:cNvPr id="10269" name="Picture 29" descr="сканирование00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438400"/>
            <a:ext cx="2209800" cy="2514600"/>
          </a:xfrm>
          <a:prstGeom prst="rect">
            <a:avLst/>
          </a:prstGeom>
          <a:noFill/>
        </p:spPr>
      </p:pic>
      <p:pic>
        <p:nvPicPr>
          <p:cNvPr id="10270" name="Picture 30" descr="сканирование0023"/>
          <p:cNvPicPr>
            <a:picLocks noChangeAspect="1" noChangeArrowheads="1"/>
          </p:cNvPicPr>
          <p:nvPr/>
        </p:nvPicPr>
        <p:blipFill>
          <a:blip r:embed="rId5" cstate="print"/>
          <a:srcRect r="4651" b="12631"/>
          <a:stretch>
            <a:fillRect/>
          </a:stretch>
        </p:blipFill>
        <p:spPr bwMode="auto">
          <a:xfrm>
            <a:off x="5181600" y="2667000"/>
            <a:ext cx="3352800" cy="2057400"/>
          </a:xfrm>
          <a:prstGeom prst="rect">
            <a:avLst/>
          </a:prstGeom>
          <a:noFill/>
        </p:spPr>
      </p:pic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5410200" y="5105400"/>
            <a:ext cx="2971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Рабочая поза и хватка </a:t>
            </a:r>
          </a:p>
          <a:p>
            <a:pPr algn="ctr"/>
            <a:r>
              <a:rPr lang="ru-RU" b="1">
                <a:solidFill>
                  <a:srgbClr val="008000"/>
                </a:solidFill>
              </a:rPr>
              <a:t>лучковой пилы</a:t>
            </a:r>
          </a:p>
        </p:txBody>
      </p:sp>
      <p:sp>
        <p:nvSpPr>
          <p:cNvPr id="10282" name="Rectangle 42"/>
          <p:cNvSpPr>
            <a:spLocks noChangeArrowheads="1"/>
          </p:cNvSpPr>
          <p:nvPr/>
        </p:nvSpPr>
        <p:spPr bwMode="auto">
          <a:xfrm>
            <a:off x="2743200" y="5105400"/>
            <a:ext cx="2209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8000"/>
                </a:solidFill>
              </a:rPr>
              <a:t>Рабочая поза и хватка </a:t>
            </a:r>
          </a:p>
          <a:p>
            <a:pPr algn="ctr"/>
            <a:r>
              <a:rPr lang="ru-RU" b="1">
                <a:solidFill>
                  <a:srgbClr val="008000"/>
                </a:solidFill>
              </a:rPr>
              <a:t> ножовки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0" y="762000"/>
            <a:ext cx="5029200" cy="990600"/>
          </a:xfrm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b="1"/>
              <a:t>Приемы пиления</a:t>
            </a:r>
          </a:p>
        </p:txBody>
      </p:sp>
      <p:graphicFrame>
        <p:nvGraphicFramePr>
          <p:cNvPr id="11323" name="Group 59"/>
          <p:cNvGraphicFramePr>
            <a:graphicFrameLocks noGrp="1"/>
          </p:cNvGraphicFramePr>
          <p:nvPr/>
        </p:nvGraphicFramePr>
        <p:xfrm>
          <a:off x="762000" y="1981200"/>
          <a:ext cx="7620000" cy="4038600"/>
        </p:xfrm>
        <a:graphic>
          <a:graphicData uri="http://schemas.openxmlformats.org/drawingml/2006/table">
            <a:tbl>
              <a:tblPr/>
              <a:tblGrid>
                <a:gridCol w="2286000"/>
                <a:gridCol w="2362200"/>
                <a:gridCol w="2971800"/>
              </a:tblGrid>
              <a:tr h="403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292" name="Picture 28" descr="сканирование0005"/>
          <p:cNvPicPr>
            <a:picLocks noChangeAspect="1" noChangeArrowheads="1"/>
          </p:cNvPicPr>
          <p:nvPr/>
        </p:nvPicPr>
        <p:blipFill>
          <a:blip r:embed="rId3" cstate="print"/>
          <a:srcRect t="8333" r="53328"/>
          <a:stretch>
            <a:fillRect/>
          </a:stretch>
        </p:blipFill>
        <p:spPr bwMode="auto">
          <a:xfrm>
            <a:off x="838200" y="2209800"/>
            <a:ext cx="2057400" cy="3124200"/>
          </a:xfrm>
          <a:prstGeom prst="rect">
            <a:avLst/>
          </a:prstGeom>
          <a:noFill/>
        </p:spPr>
      </p:pic>
      <p:pic>
        <p:nvPicPr>
          <p:cNvPr id="11293" name="Picture 29" descr="сканирование0005"/>
          <p:cNvPicPr>
            <a:picLocks noChangeAspect="1" noChangeArrowheads="1"/>
          </p:cNvPicPr>
          <p:nvPr/>
        </p:nvPicPr>
        <p:blipFill>
          <a:blip r:embed="rId4" cstate="print"/>
          <a:srcRect l="47620" t="10454" r="8102" b="-375"/>
          <a:stretch>
            <a:fillRect/>
          </a:stretch>
        </p:blipFill>
        <p:spPr bwMode="auto">
          <a:xfrm>
            <a:off x="3200400" y="2362200"/>
            <a:ext cx="2133600" cy="2971800"/>
          </a:xfrm>
          <a:prstGeom prst="rect">
            <a:avLst/>
          </a:prstGeom>
          <a:noFill/>
        </p:spPr>
      </p:pic>
      <p:pic>
        <p:nvPicPr>
          <p:cNvPr id="11296" name="Picture 32" descr="сканирование00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2590800"/>
            <a:ext cx="2667000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ln w="38100">
            <a:solidFill>
              <a:schemeClr val="accent2"/>
            </a:solidFill>
          </a:ln>
        </p:spPr>
        <p:txBody>
          <a:bodyPr/>
          <a:lstStyle/>
          <a:p>
            <a:r>
              <a:rPr lang="ru-RU" sz="4400" b="1"/>
              <a:t>Приспособления применяемые</a:t>
            </a:r>
            <a:br>
              <a:rPr lang="ru-RU" sz="4400" b="1"/>
            </a:br>
            <a:r>
              <a:rPr lang="ru-RU" sz="4400" b="1"/>
              <a:t>при пилении древесины</a:t>
            </a:r>
            <a:r>
              <a:rPr lang="ru-RU" sz="4400"/>
              <a:t> </a:t>
            </a:r>
          </a:p>
        </p:txBody>
      </p:sp>
      <p:graphicFrame>
        <p:nvGraphicFramePr>
          <p:cNvPr id="12355" name="Group 67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/>
                <a:gridCol w="5181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Упор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Стусло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1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308" name="Picture 20" descr="сканирование00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886200"/>
            <a:ext cx="2209800" cy="1371600"/>
          </a:xfrm>
          <a:prstGeom prst="rect">
            <a:avLst/>
          </a:prstGeom>
          <a:noFill/>
        </p:spPr>
      </p:pic>
      <p:pic>
        <p:nvPicPr>
          <p:cNvPr id="12311" name="Picture 23" descr="сканирование00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3048000"/>
            <a:ext cx="2286000" cy="13716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2315" name="Picture 27" descr="сканирование00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3048000"/>
            <a:ext cx="1981200" cy="1524000"/>
          </a:xfrm>
          <a:prstGeom prst="rect">
            <a:avLst/>
          </a:prstGeom>
          <a:noFill/>
        </p:spPr>
      </p:pic>
      <p:sp>
        <p:nvSpPr>
          <p:cNvPr id="12319" name="Line 31"/>
          <p:cNvSpPr>
            <a:spLocks noChangeShapeType="1"/>
          </p:cNvSpPr>
          <p:nvPr/>
        </p:nvSpPr>
        <p:spPr bwMode="auto">
          <a:xfrm flipV="1">
            <a:off x="3581400" y="3048000"/>
            <a:ext cx="0" cy="137160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>
            <a:off x="3581400" y="3048000"/>
            <a:ext cx="2286000" cy="0"/>
          </a:xfrm>
          <a:prstGeom prst="lin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>
            <a:off x="5867400" y="3048000"/>
            <a:ext cx="0" cy="1371600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3581400" y="4419600"/>
            <a:ext cx="2286000" cy="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6400800" y="4724400"/>
            <a:ext cx="1752600" cy="121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Боковина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Заготовка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Дно стусла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Ножовка</a:t>
            </a:r>
            <a:r>
              <a:rPr lang="ru-RU">
                <a:solidFill>
                  <a:srgbClr val="008000"/>
                </a:solidFill>
              </a:rPr>
              <a:t> </a:t>
            </a:r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3733800" y="50292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8000"/>
                </a:solidFill>
              </a:rPr>
              <a:t>      Стусло</a:t>
            </a:r>
          </a:p>
          <a:p>
            <a:r>
              <a:rPr lang="ru-RU" b="1"/>
              <a:t>а.</a:t>
            </a:r>
            <a:r>
              <a:rPr lang="ru-RU" b="1">
                <a:solidFill>
                  <a:srgbClr val="008000"/>
                </a:solidFill>
              </a:rPr>
              <a:t>  Ч – образное</a:t>
            </a:r>
          </a:p>
          <a:p>
            <a:r>
              <a:rPr lang="ru-RU" b="1"/>
              <a:t>б.</a:t>
            </a:r>
            <a:r>
              <a:rPr lang="ru-RU" b="1">
                <a:solidFill>
                  <a:srgbClr val="008000"/>
                </a:solidFill>
              </a:rPr>
              <a:t>  П - образное</a:t>
            </a:r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3581400" y="4495800"/>
            <a:ext cx="2209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/>
              <a:t>      </a:t>
            </a:r>
            <a:r>
              <a:rPr lang="ru-RU" b="1"/>
              <a:t>а.                    б.</a:t>
            </a: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1143000" y="5410200"/>
            <a:ext cx="17526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/>
            <a:endParaRPr lang="ru-RU"/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Упор</a:t>
            </a:r>
          </a:p>
          <a:p>
            <a:pPr marL="457200" indent="-457200">
              <a:buFontTx/>
              <a:buAutoNum type="arabicPeriod"/>
            </a:pPr>
            <a:r>
              <a:rPr lang="ru-RU" b="1">
                <a:solidFill>
                  <a:srgbClr val="008000"/>
                </a:solidFill>
              </a:rPr>
              <a:t>Заготовка </a:t>
            </a:r>
          </a:p>
        </p:txBody>
      </p:sp>
      <p:pic>
        <p:nvPicPr>
          <p:cNvPr id="12334" name="Picture 46" descr="сканирование0023"/>
          <p:cNvPicPr>
            <a:picLocks noChangeAspect="1" noChangeArrowheads="1"/>
          </p:cNvPicPr>
          <p:nvPr/>
        </p:nvPicPr>
        <p:blipFill>
          <a:blip r:embed="rId7" cstate="print"/>
          <a:srcRect t="17905" r="77818" b="32170"/>
          <a:stretch>
            <a:fillRect/>
          </a:stretch>
        </p:blipFill>
        <p:spPr bwMode="auto">
          <a:xfrm>
            <a:off x="1447800" y="2743200"/>
            <a:ext cx="971550" cy="1066800"/>
          </a:xfrm>
          <a:prstGeom prst="rect">
            <a:avLst/>
          </a:prstGeom>
          <a:noFill/>
        </p:spPr>
      </p:pic>
      <p:sp>
        <p:nvSpPr>
          <p:cNvPr id="12335" name="Rectangle 47"/>
          <p:cNvSpPr>
            <a:spLocks noChangeArrowheads="1"/>
          </p:cNvSpPr>
          <p:nvPr/>
        </p:nvSpPr>
        <p:spPr bwMode="auto">
          <a:xfrm>
            <a:off x="1447800" y="3733800"/>
            <a:ext cx="3048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H="1">
            <a:off x="1752600" y="3733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37" name="Line 49"/>
          <p:cNvSpPr>
            <a:spLocks noChangeShapeType="1"/>
          </p:cNvSpPr>
          <p:nvPr/>
        </p:nvSpPr>
        <p:spPr bwMode="auto">
          <a:xfrm flipH="1">
            <a:off x="1524000" y="3886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58" name="Line 70"/>
          <p:cNvSpPr>
            <a:spLocks noChangeShapeType="1"/>
          </p:cNvSpPr>
          <p:nvPr/>
        </p:nvSpPr>
        <p:spPr bwMode="auto">
          <a:xfrm flipH="1">
            <a:off x="1219200" y="34290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59" name="Line 71"/>
          <p:cNvSpPr>
            <a:spLocks noChangeShapeType="1"/>
          </p:cNvSpPr>
          <p:nvPr/>
        </p:nvSpPr>
        <p:spPr bwMode="auto">
          <a:xfrm flipH="1">
            <a:off x="990600" y="3581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60" name="Rectangle 72"/>
          <p:cNvSpPr>
            <a:spLocks noChangeArrowheads="1"/>
          </p:cNvSpPr>
          <p:nvPr/>
        </p:nvSpPr>
        <p:spPr bwMode="auto">
          <a:xfrm>
            <a:off x="990600" y="3352800"/>
            <a:ext cx="2286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tificate">
  <a:themeElements>
    <a:clrScheme name="Certificate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Certificate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ertificate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tificat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Certificate</Template>
  <TotalTime>411</TotalTime>
  <Words>398</Words>
  <Application>Microsoft PowerPoint 7.0</Application>
  <PresentationFormat>Экран (4:3)</PresentationFormat>
  <Paragraphs>97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Times New Roman</vt:lpstr>
      <vt:lpstr>Arial Narrow</vt:lpstr>
      <vt:lpstr>Monotype Corsiva</vt:lpstr>
      <vt:lpstr>Arial</vt:lpstr>
      <vt:lpstr>Arial Unicode MS</vt:lpstr>
      <vt:lpstr>Certificate</vt:lpstr>
      <vt:lpstr>Технология создания изделий из древесных и поделочных материалов на основе конструкторской и технологической документации</vt:lpstr>
      <vt:lpstr>Тема урока:                      «Пиление древесины»</vt:lpstr>
      <vt:lpstr>Цель урока</vt:lpstr>
      <vt:lpstr>Инструмент </vt:lpstr>
      <vt:lpstr>Виды пиления</vt:lpstr>
      <vt:lpstr>Элементы зуба</vt:lpstr>
      <vt:lpstr>Рабочие позы при пилении</vt:lpstr>
      <vt:lpstr>Приемы пиления</vt:lpstr>
      <vt:lpstr>Приспособления применяемые при пилении древесины </vt:lpstr>
      <vt:lpstr>Фугование зубьев полотен пил</vt:lpstr>
      <vt:lpstr>Заточка зубьев пил</vt:lpstr>
      <vt:lpstr> Разводка зубьев пил</vt:lpstr>
      <vt:lpstr>Правила безопасности труда</vt:lpstr>
      <vt:lpstr>Словарь </vt:lpstr>
      <vt:lpstr>Вывод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12</cp:revision>
  <cp:lastPrinted>1601-01-01T00:00:00Z</cp:lastPrinted>
  <dcterms:created xsi:type="dcterms:W3CDTF">1601-01-01T00:00:00Z</dcterms:created>
  <dcterms:modified xsi:type="dcterms:W3CDTF">2011-09-08T10:56:02Z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