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00197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Муниципальное образовательное учреждение</a:t>
            </a:r>
            <a:br>
              <a:rPr lang="ru-RU" sz="2000" dirty="0" smtClean="0"/>
            </a:br>
            <a:r>
              <a:rPr lang="ru-RU" sz="2000" dirty="0" smtClean="0"/>
              <a:t>«Средняя общеобразовательная школа №49</a:t>
            </a:r>
            <a:br>
              <a:rPr lang="ru-RU" sz="2000" dirty="0" smtClean="0"/>
            </a:br>
            <a:r>
              <a:rPr lang="ru-RU" sz="2000" dirty="0" smtClean="0"/>
              <a:t>с углублённым изучением отдельных предметов»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85860"/>
            <a:ext cx="6400800" cy="5572140"/>
          </a:xfrm>
        </p:spPr>
        <p:txBody>
          <a:bodyPr>
            <a:normAutofit/>
          </a:bodyPr>
          <a:lstStyle/>
          <a:p>
            <a:endParaRPr lang="ru-RU" b="1" i="1" dirty="0" smtClean="0"/>
          </a:p>
          <a:p>
            <a:r>
              <a:rPr lang="ru-RU" b="1" i="1" dirty="0" smtClean="0"/>
              <a:t>Пояснительная записка</a:t>
            </a:r>
          </a:p>
          <a:p>
            <a:r>
              <a:rPr lang="ru-RU" b="1" i="1" dirty="0" smtClean="0"/>
              <a:t>Творческий проект:</a:t>
            </a:r>
            <a:endParaRPr lang="ru-RU" dirty="0" smtClean="0"/>
          </a:p>
          <a:p>
            <a:r>
              <a:rPr lang="ru-RU" b="1" i="1" dirty="0" smtClean="0"/>
              <a:t>«Макет светофора»</a:t>
            </a:r>
            <a:endParaRPr lang="ru-RU" dirty="0" smtClean="0"/>
          </a:p>
          <a:p>
            <a:pPr algn="r"/>
            <a:r>
              <a:rPr lang="ru-RU" sz="1600" i="1" dirty="0" smtClean="0"/>
              <a:t>Выполнил:</a:t>
            </a:r>
            <a:endParaRPr lang="ru-RU" sz="1600" dirty="0" smtClean="0"/>
          </a:p>
          <a:p>
            <a:pPr algn="r"/>
            <a:r>
              <a:rPr lang="ru-RU" sz="1600" i="1" dirty="0" smtClean="0"/>
              <a:t>ученик 7 «А» класса</a:t>
            </a:r>
            <a:endParaRPr lang="ru-RU" sz="1600" dirty="0" smtClean="0"/>
          </a:p>
          <a:p>
            <a:pPr algn="r"/>
            <a:r>
              <a:rPr lang="ru-RU" sz="1600" i="1" dirty="0" err="1" smtClean="0"/>
              <a:t>Созоненко</a:t>
            </a:r>
            <a:r>
              <a:rPr lang="ru-RU" sz="1600" i="1" dirty="0" smtClean="0"/>
              <a:t> Александр</a:t>
            </a:r>
            <a:endParaRPr lang="ru-RU" sz="1600" dirty="0" smtClean="0"/>
          </a:p>
          <a:p>
            <a:pPr algn="r"/>
            <a:r>
              <a:rPr lang="ru-RU" sz="1600" i="1" dirty="0" smtClean="0"/>
              <a:t>г. Белгород, ул. Есенина 30, кв. 84</a:t>
            </a:r>
            <a:endParaRPr lang="ru-RU" sz="1600" dirty="0" smtClean="0"/>
          </a:p>
          <a:p>
            <a:pPr algn="r"/>
            <a:r>
              <a:rPr lang="ru-RU" sz="1600" i="1" dirty="0" smtClean="0"/>
              <a:t>Руководитель-консультант</a:t>
            </a:r>
            <a:endParaRPr lang="ru-RU" sz="1600" dirty="0" smtClean="0"/>
          </a:p>
          <a:p>
            <a:pPr algn="r"/>
            <a:r>
              <a:rPr lang="ru-RU" sz="1600" i="1" dirty="0" smtClean="0"/>
              <a:t>Учитель технологии</a:t>
            </a:r>
            <a:endParaRPr lang="ru-RU" sz="1600" dirty="0" smtClean="0"/>
          </a:p>
          <a:p>
            <a:pPr algn="r"/>
            <a:r>
              <a:rPr lang="ru-RU" sz="1600" i="1" dirty="0" smtClean="0"/>
              <a:t>2 категории</a:t>
            </a:r>
            <a:endParaRPr lang="ru-RU" sz="1600" dirty="0" smtClean="0"/>
          </a:p>
          <a:p>
            <a:pPr algn="r"/>
            <a:r>
              <a:rPr lang="ru-RU" sz="1600" i="1" dirty="0" smtClean="0"/>
              <a:t>МОУ СОШ №49</a:t>
            </a:r>
            <a:endParaRPr lang="ru-RU" sz="1600" dirty="0" smtClean="0"/>
          </a:p>
          <a:p>
            <a:pPr algn="r"/>
            <a:r>
              <a:rPr lang="ru-RU" sz="1600" i="1" dirty="0" smtClean="0"/>
              <a:t>Чудных Евгений </a:t>
            </a:r>
            <a:r>
              <a:rPr lang="ru-RU" sz="1600" i="1" dirty="0" smtClean="0"/>
              <a:t>Петрович</a:t>
            </a:r>
          </a:p>
          <a:p>
            <a:pPr algn="r"/>
            <a:endParaRPr lang="ru-RU" sz="1600" i="1" dirty="0" smtClean="0"/>
          </a:p>
          <a:p>
            <a:r>
              <a:rPr lang="ru-RU" sz="1600" i="1" dirty="0" smtClean="0"/>
              <a:t>2011г.</a:t>
            </a:r>
            <a:endParaRPr lang="ru-RU" sz="1600" dirty="0" smtClean="0"/>
          </a:p>
          <a:p>
            <a:pPr algn="r"/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Documents and Settings\сем\Рабочий стол\Фото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929066"/>
            <a:ext cx="1785950" cy="2381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85776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После окончания работы</a:t>
            </a:r>
          </a:p>
          <a:p>
            <a:r>
              <a:rPr lang="ru-RU" sz="1800" dirty="0" smtClean="0"/>
              <a:t>1.Проверь состояние инструментов и в случае неисправности их доложи учителю.</a:t>
            </a:r>
            <a:br>
              <a:rPr lang="ru-RU" sz="1800" dirty="0" smtClean="0"/>
            </a:br>
            <a:r>
              <a:rPr lang="ru-RU" sz="1800" dirty="0" smtClean="0"/>
              <a:t>Приведи в исправное состояние инструменты.</a:t>
            </a:r>
            <a:br>
              <a:rPr lang="ru-RU" sz="1800" dirty="0" smtClean="0"/>
            </a:br>
            <a:r>
              <a:rPr lang="ru-RU" sz="1800" dirty="0" smtClean="0"/>
              <a:t>Тщательно убери рабочее место (опилки не сдувай и не смахивай руками) Отходы сложи в специальный ящик.</a:t>
            </a:r>
            <a:br>
              <a:rPr lang="ru-RU" sz="1800" dirty="0" smtClean="0"/>
            </a:br>
            <a:r>
              <a:rPr lang="ru-RU" sz="1800" dirty="0" smtClean="0"/>
              <a:t>Положи инструменты в том порядке, который установил учитель.</a:t>
            </a:r>
            <a:br>
              <a:rPr lang="ru-RU" sz="1800" dirty="0" smtClean="0"/>
            </a:br>
            <a:r>
              <a:rPr lang="ru-RU" sz="1800" dirty="0" smtClean="0"/>
              <a:t>Во избежание порчи насечек на губках тисков не зажимай их плотно, оставляй зазор в 1-2 мм.</a:t>
            </a:r>
            <a:br>
              <a:rPr lang="ru-RU" sz="1800" dirty="0" smtClean="0"/>
            </a:br>
            <a:r>
              <a:rPr lang="ru-RU" sz="1800" dirty="0" smtClean="0"/>
              <a:t>Приведи себя в порядок.</a:t>
            </a:r>
            <a:br>
              <a:rPr lang="ru-RU" sz="1800" dirty="0" smtClean="0"/>
            </a:br>
            <a:r>
              <a:rPr lang="ru-RU" sz="1800" dirty="0" smtClean="0"/>
              <a:t>7.Из мастерской выходи с разрешения учителя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Инструкция</a:t>
            </a:r>
          </a:p>
          <a:p>
            <a:r>
              <a:rPr lang="ru-RU" sz="1800" dirty="0" smtClean="0"/>
              <a:t>по технике безопасности при работе на сверлильном станке</a:t>
            </a:r>
          </a:p>
          <a:p>
            <a:r>
              <a:rPr lang="ru-RU" sz="1800" dirty="0" smtClean="0"/>
              <a:t>I. Общие требования безопасности</a:t>
            </a:r>
          </a:p>
          <a:p>
            <a:r>
              <a:rPr lang="ru-RU" sz="1800" dirty="0" smtClean="0"/>
              <a:t> 1. Каждый рабочий обязан:</a:t>
            </a:r>
          </a:p>
          <a:p>
            <a:r>
              <a:rPr lang="ru-RU" sz="1800" dirty="0" smtClean="0"/>
              <a:t> а) своевременно проходить инструктаж по ТБ при работе на сверлильном станке (1 раз в 3 месяца);</a:t>
            </a:r>
          </a:p>
          <a:p>
            <a:r>
              <a:rPr lang="ru-RU" sz="1800" dirty="0" smtClean="0"/>
              <a:t> б) строго выполнять все правила безопасности;</a:t>
            </a:r>
          </a:p>
          <a:p>
            <a:r>
              <a:rPr lang="ru-RU" sz="1800" dirty="0" smtClean="0"/>
              <a:t>в) содержать рабочее место в чистоте в течение всего рабочего дня и не загромождать его деталями.</a:t>
            </a:r>
          </a:p>
          <a:p>
            <a:r>
              <a:rPr lang="ru-RU" sz="1800" dirty="0" smtClean="0"/>
              <a:t> 2. Запрещается работать в перчатках и с забинтованными руками</a:t>
            </a:r>
            <a:r>
              <a:rPr lang="ru-RU" sz="1800" dirty="0" smtClean="0"/>
              <a:t>.</a:t>
            </a:r>
            <a:r>
              <a:rPr lang="ru-RU" sz="1800" dirty="0" smtClean="0"/>
              <a:t> </a:t>
            </a:r>
            <a:endParaRPr lang="ru-RU" sz="18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457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3. Перед началом работы проверить на холостом ходу исправность органов управления, соответствие направления вращения шпинделя.</a:t>
            </a:r>
          </a:p>
          <a:p>
            <a:r>
              <a:rPr lang="ru-RU" sz="1800" dirty="0" smtClean="0"/>
              <a:t> 4. Проверить надежность закрепления детали в тисках.</a:t>
            </a:r>
          </a:p>
          <a:p>
            <a:r>
              <a:rPr lang="ru-RU" sz="1800" dirty="0" smtClean="0"/>
              <a:t> 5. Не оставлять включенный станок без присмотра.</a:t>
            </a:r>
          </a:p>
          <a:p>
            <a:r>
              <a:rPr lang="ru-RU" sz="1800" dirty="0" smtClean="0"/>
              <a:t> 6. Во время работы не наклоняться близко к шпинделю.</a:t>
            </a:r>
          </a:p>
          <a:p>
            <a:r>
              <a:rPr lang="ru-RU" sz="1800" dirty="0" smtClean="0"/>
              <a:t> 7. Не применять при работе патронов и приспособлений с выступающими стопорными болтами.</a:t>
            </a:r>
          </a:p>
          <a:p>
            <a:r>
              <a:rPr lang="ru-RU" sz="1800" dirty="0" smtClean="0"/>
              <a:t> 8. Смену и перестановку деталей производить в том случае, когда шпиндель с режущим инструментом находится в исходном положении.</a:t>
            </a:r>
          </a:p>
          <a:p>
            <a:r>
              <a:rPr lang="ru-RU" sz="1800" dirty="0" smtClean="0"/>
              <a:t> 9. Запрещается производить сверление тонких пластинок, полос без крепления в специальных приспособлениях.</a:t>
            </a:r>
          </a:p>
          <a:p>
            <a:r>
              <a:rPr lang="ru-RU" sz="1800" dirty="0" smtClean="0"/>
              <a:t> 10. Если изделие проворачивается на станке вместе со сверлом, не пытайтесь остановить его рукой, следует остановить станок.</a:t>
            </a:r>
          </a:p>
          <a:p>
            <a:r>
              <a:rPr lang="ru-RU" sz="1800" dirty="0" smtClean="0"/>
              <a:t> 11. При сверлении хрупких материалов, надеть защитные очки.</a:t>
            </a:r>
          </a:p>
          <a:p>
            <a:r>
              <a:rPr lang="ru-RU" sz="1800" dirty="0" smtClean="0"/>
              <a:t> 12. При сверлении глубоких отверстий периодически выводить сверло из отверстия для удаления стружки.</a:t>
            </a:r>
          </a:p>
          <a:p>
            <a:r>
              <a:rPr lang="ru-RU" sz="1800" dirty="0" smtClean="0"/>
              <a:t> 13. Не останавливать выключенный станок нажимом руки на шпиндель или патрон.</a:t>
            </a:r>
          </a:p>
          <a:p>
            <a:r>
              <a:rPr lang="ru-RU" sz="1800" dirty="0" smtClean="0"/>
              <a:t> 14. При ручной подаче сверла при сверлении на проход не нажимать сильно на рычаг.</a:t>
            </a:r>
          </a:p>
          <a:p>
            <a:r>
              <a:rPr lang="ru-RU" sz="1800" dirty="0" smtClean="0"/>
              <a:t> 15. Перед остановкой станка обязательно отвести инструмент от вырабатываемой детали.</a:t>
            </a:r>
          </a:p>
          <a:p>
            <a:r>
              <a:rPr lang="ru-RU" sz="1800" dirty="0" smtClean="0"/>
              <a:t> 16. После окончания работы на станке убрать стружку, протереть станок, собрать инструмент.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>7. экологическое обоснование проекта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35795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Этот светофор экологически чистое изделие так как детали из которых он состоит можно переработать. Дерево можно сжечь или оно перегнет без нанесения ущерба экологии, металл можно переработать и снова использовать, лампочки можно отдать завхозу школы, чтобы он отправил их на переработку, провода и батарейки тоже можно переработать.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1800" dirty="0" smtClean="0"/>
              <a:t>8. экономическое обоснование проекта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35795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Учитывая, что в изготовлении светофора я использовал материалы бывшего употребления, я затратил деньги только на четыре лампочки(одна перегорела) и две батарейки. Так же я работал во время урока, поэтому расходы на электричество очень малы.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9. Реклама изделия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429396"/>
          </a:xfrm>
        </p:spPr>
        <p:txBody>
          <a:bodyPr/>
          <a:lstStyle/>
          <a:p>
            <a:r>
              <a:rPr lang="ru-RU" sz="1800" dirty="0" smtClean="0"/>
              <a:t>Этот прекрасный макет светофора поможет вам обучить своих детей некоторым правилам дорожного движения, помимо этого он прост в использовании. Его можно приобрести по адресу школа №49 кабинет №10 или по телефону 53-69-98.</a:t>
            </a:r>
          </a:p>
          <a:p>
            <a:endParaRPr lang="ru-RU" dirty="0"/>
          </a:p>
        </p:txBody>
      </p:sp>
      <p:pic>
        <p:nvPicPr>
          <p:cNvPr id="2050" name="Picture 2" descr="C:\Documents and Settings\сем\Рабочий стол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000372"/>
            <a:ext cx="3429024" cy="3429024"/>
          </a:xfrm>
          <a:prstGeom prst="rect">
            <a:avLst/>
          </a:prstGeom>
          <a:noFill/>
        </p:spPr>
      </p:pic>
      <p:pic>
        <p:nvPicPr>
          <p:cNvPr id="2051" name="Picture 3" descr="C:\Documents and Settings\сем\Рабочий стол\ж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928934"/>
            <a:ext cx="2714644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10.Словарь </a:t>
            </a:r>
            <a:r>
              <a:rPr lang="ru-RU" sz="2000" dirty="0" smtClean="0"/>
              <a:t>терминов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286520"/>
          </a:xfrm>
        </p:spPr>
        <p:txBody>
          <a:bodyPr>
            <a:noAutofit/>
          </a:bodyPr>
          <a:lstStyle/>
          <a:p>
            <a:r>
              <a:rPr lang="ru-RU" sz="1800" dirty="0" smtClean="0"/>
              <a:t>Деталь- изделие, изготовленное из однородного материала без  сборочных операций. В переводе с французского означает  «подробность». </a:t>
            </a:r>
          </a:p>
          <a:p>
            <a:r>
              <a:rPr lang="ru-RU" sz="1800" dirty="0" smtClean="0"/>
              <a:t> Инструмент- орудие труда, предназначенное для обработки  материалов и контроля результатов работы. Имеет латинское  происхождение, в переводе означает «орудие для работы».</a:t>
            </a:r>
          </a:p>
          <a:p>
            <a:r>
              <a:rPr lang="ru-RU" sz="1800" dirty="0" smtClean="0"/>
              <a:t>Паяльник - ручной инструмент, применяемый при лужении и пайке для нагрева деталей , флюса, расплавления припоя и внесения его в место контакта. Рабочая часть паяльника нагревается пламенем (напр., от паяльной лампы) или электрическим током.</a:t>
            </a:r>
          </a:p>
          <a:p>
            <a:r>
              <a:rPr lang="ru-RU" sz="1800" dirty="0" smtClean="0"/>
              <a:t>Провод - представляет собой соединительный проводник, который служит проводящим соединением между потребителем и источником тока, а также между их компонентами. </a:t>
            </a:r>
          </a:p>
          <a:p>
            <a:r>
              <a:rPr lang="ru-RU" sz="1800" dirty="0" smtClean="0"/>
              <a:t>Лампочка - колбообразная осветительная электрическая лампа с тугоплавким накаливающимся проводником.</a:t>
            </a:r>
          </a:p>
          <a:p>
            <a:r>
              <a:rPr lang="ru-RU" sz="1800" dirty="0" smtClean="0"/>
              <a:t>Основа - опорная часть предмета.</a:t>
            </a:r>
          </a:p>
          <a:p>
            <a:r>
              <a:rPr lang="ru-RU" sz="1800" dirty="0" smtClean="0"/>
              <a:t>Рубанок - ручной деревообрабатывающий инструмент для получения строганием плоских или фигурных поверхностей. Состоит из колодки со сквозным гнездом (летком), в которое вставляется стальной резец. </a:t>
            </a:r>
          </a:p>
          <a:p>
            <a:r>
              <a:rPr lang="ru-RU" sz="1800" dirty="0" smtClean="0"/>
              <a:t>Ножовка - ручная пила с одной ручкой. Ручная машина с ножовочным полотном , имеющим электрический или пневматический привод</a:t>
            </a:r>
            <a:r>
              <a:rPr lang="ru-RU" sz="1800" dirty="0" smtClean="0"/>
              <a:t>.</a:t>
            </a:r>
            <a:endParaRPr lang="ru-RU" sz="18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285776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Планшайба - (нем. </a:t>
            </a:r>
            <a:r>
              <a:rPr lang="ru-RU" sz="1800" dirty="0" err="1" smtClean="0"/>
              <a:t>Planscheibe</a:t>
            </a:r>
            <a:r>
              <a:rPr lang="ru-RU" sz="1800" dirty="0" smtClean="0"/>
              <a:t>) - приспособление в виде фланца, устанавливаемое на шпинделе металлорежущего станка для закрепления на нем обрабатываемых деталей или инструмента. Круглый вращающийся стол карусельного станка.</a:t>
            </a:r>
          </a:p>
          <a:p>
            <a:r>
              <a:rPr lang="ru-RU" sz="1800" dirty="0" smtClean="0"/>
              <a:t>Сверло - режущий инструмент для сверления и рассверливания. Наиболее распространено спиральное сверло - стержень, режущая часть которого образована двумя режущими, двумя вспомогательными и поперечной кромками ; имеет 2 винтовые канавки на рабочей части для отвода стружки; хвостовик обычно крепится в патроне или шпинделе станка или ручной машины. Материал режущей части - инструментальная сталь, твердый сплав.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12.Приложение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571480"/>
          <a:ext cx="8229600" cy="628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8"/>
                <a:gridCol w="2971792"/>
              </a:tblGrid>
              <a:tr h="1257304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1.обстрогать доску бука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573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2.распилить доску бука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573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3.сделать три отверстия в доске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573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4.вкрутить лампочки в отверстия и спаять цепь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573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5.отрезать металлическую трубку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714356"/>
            <a:ext cx="214314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928802"/>
            <a:ext cx="214314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286124"/>
            <a:ext cx="214314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500570"/>
            <a:ext cx="214314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5714992"/>
            <a:ext cx="221457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457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500040"/>
          <a:ext cx="8329642" cy="6143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/>
                <a:gridCol w="4164821"/>
              </a:tblGrid>
              <a:tr h="1228734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6.выточить на планшайбе подставку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2873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7.выпилить крышку на подставку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2873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8.склеить всё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73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9.прикрутить переключатель и подставку к крышке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2873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10.покрыть лаком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71480"/>
            <a:ext cx="2286016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857364"/>
            <a:ext cx="221457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000372"/>
            <a:ext cx="142876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5062540" y="4081468"/>
            <a:ext cx="11620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5572140"/>
            <a:ext cx="17145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2000" i="1" dirty="0" smtClean="0"/>
              <a:t>1.Выбор и обоснование темы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357958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       У </a:t>
            </a:r>
            <a:r>
              <a:rPr lang="ru-RU" sz="1800" dirty="0" smtClean="0"/>
              <a:t>меня есть маленькая сестра, которая в этом году пошла в школу, поэтому </a:t>
            </a:r>
            <a:r>
              <a:rPr lang="ru-RU" sz="1800" dirty="0" smtClean="0"/>
              <a:t>я решил </a:t>
            </a:r>
            <a:r>
              <a:rPr lang="ru-RU" sz="1800" dirty="0" smtClean="0"/>
              <a:t>научить её пользоваться светофором и сделал свой собственный макет светофора.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2.Историческая справка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642939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Первый светофор был установлен 10 декабря 1868 года в Лондоне возле здания Британского парламента. Его изобретатель — Дж. П. </a:t>
            </a:r>
            <a:r>
              <a:rPr lang="ru-RU" sz="1800" dirty="0" err="1" smtClean="0"/>
              <a:t>Найт</a:t>
            </a:r>
            <a:r>
              <a:rPr lang="ru-RU" sz="1800" dirty="0" smtClean="0"/>
              <a:t>  — был специалистом по железнодорожным семафорам. Светофор управлялся вручную и имел два семафорных крыла: поднятые горизонтально означали сигнал «стоп», а опущенные под углом в 45° — движение с осторожностью. В тёмное время суток использовался вращающийся газовый фонарь, с помощью которого подавались, соответственно, сигналы красного и зелёного цветов. Светофор использовался для облегчения перехода пешеходов через улицу, а его сигналы предназначались для транспортных средств — пока пешеходы идут, автомобили должны стоять. 2 января 1869 года газовый фонарь светофора взорвался, ранив управляющего светофором полицейского.</a:t>
            </a:r>
          </a:p>
          <a:p>
            <a:r>
              <a:rPr lang="ru-RU" sz="1800" dirty="0" smtClean="0"/>
              <a:t>Первая автоматическая система светофоров (способная к переключению без непосредственного участия человека) была разработана и запатентована в 1910 году Эрнстом </a:t>
            </a:r>
            <a:r>
              <a:rPr lang="ru-RU" sz="1800" dirty="0" err="1" smtClean="0"/>
              <a:t>Сиррином</a:t>
            </a:r>
            <a:r>
              <a:rPr lang="ru-RU" sz="1800" dirty="0" smtClean="0"/>
              <a:t> из Чикаго. Его светофор использовал </a:t>
            </a:r>
            <a:r>
              <a:rPr lang="ru-RU" sz="1800" dirty="0" err="1" smtClean="0"/>
              <a:t>неподсвеченные</a:t>
            </a:r>
            <a:r>
              <a:rPr lang="ru-RU" sz="1800" dirty="0" smtClean="0"/>
              <a:t> надписи </a:t>
            </a:r>
            <a:r>
              <a:rPr lang="ru-RU" sz="1800" dirty="0" err="1" smtClean="0"/>
              <a:t>Stop</a:t>
            </a:r>
            <a:r>
              <a:rPr lang="ru-RU" sz="1800" dirty="0" smtClean="0"/>
              <a:t> и </a:t>
            </a:r>
            <a:r>
              <a:rPr lang="ru-RU" sz="1800" dirty="0" err="1" smtClean="0"/>
              <a:t>Proceed</a:t>
            </a:r>
            <a:r>
              <a:rPr lang="ru-RU" sz="1800" dirty="0" smtClean="0"/>
              <a:t>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3.Генерирование идей</a:t>
            </a:r>
            <a:endParaRPr lang="ru-RU" sz="1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3"/>
            <a:ext cx="20955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643050"/>
            <a:ext cx="20955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1571612"/>
            <a:ext cx="1857364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500570"/>
            <a:ext cx="52768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4. Выбор материала для проекта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21508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Изделие состоит из семи деталей:</a:t>
            </a:r>
          </a:p>
          <a:p>
            <a:r>
              <a:rPr lang="ru-RU" sz="1800" dirty="0" smtClean="0"/>
              <a:t>1)коробочка из бука</a:t>
            </a:r>
          </a:p>
          <a:p>
            <a:r>
              <a:rPr lang="ru-RU" sz="1800" dirty="0" smtClean="0"/>
              <a:t>2)лампочка (три шт.)</a:t>
            </a:r>
          </a:p>
          <a:p>
            <a:r>
              <a:rPr lang="ru-RU" sz="1800" dirty="0" smtClean="0"/>
              <a:t>3)провода</a:t>
            </a:r>
          </a:p>
          <a:p>
            <a:r>
              <a:rPr lang="ru-RU" sz="1800" dirty="0" smtClean="0"/>
              <a:t>4)деревянная подставка</a:t>
            </a:r>
          </a:p>
          <a:p>
            <a:r>
              <a:rPr lang="ru-RU" sz="1800" dirty="0" smtClean="0"/>
              <a:t>5)металлическая трубка</a:t>
            </a:r>
          </a:p>
          <a:p>
            <a:r>
              <a:rPr lang="ru-RU" sz="1800" dirty="0" smtClean="0"/>
              <a:t>6)батарейки</a:t>
            </a:r>
          </a:p>
          <a:p>
            <a:r>
              <a:rPr lang="ru-RU" sz="1800" dirty="0" smtClean="0"/>
              <a:t>7)переключатель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5.Обоснование использованных инструментов и оборудования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Я взял доску бука от ненужного ящика, материал для подставки остался от ремонта, провода от неработающего радио, остатки клея от ремонта, лампочки (купил в магазине), металлическая трубка была найдена в гараже</a:t>
            </a:r>
          </a:p>
          <a:p>
            <a:r>
              <a:rPr lang="ru-RU" sz="1800" b="1" dirty="0" smtClean="0"/>
              <a:t>Инструменты и оборудование: </a:t>
            </a:r>
          </a:p>
          <a:p>
            <a:r>
              <a:rPr lang="ru-RU" sz="1800" dirty="0" smtClean="0"/>
              <a:t> -Сверлильный станок.</a:t>
            </a:r>
          </a:p>
          <a:p>
            <a:r>
              <a:rPr lang="ru-RU" sz="1800" dirty="0" smtClean="0"/>
              <a:t> - Электра лобзик.</a:t>
            </a:r>
          </a:p>
          <a:p>
            <a:r>
              <a:rPr lang="ru-RU" sz="1800" dirty="0" smtClean="0"/>
              <a:t> -Свёрла.</a:t>
            </a:r>
          </a:p>
          <a:p>
            <a:r>
              <a:rPr lang="ru-RU" sz="1800" dirty="0" smtClean="0"/>
              <a:t> - Верстак. </a:t>
            </a:r>
          </a:p>
          <a:p>
            <a:r>
              <a:rPr lang="ru-RU" sz="1800" dirty="0" smtClean="0"/>
              <a:t> -Линейка, штангенциркуль, карандаш, угольник. </a:t>
            </a:r>
          </a:p>
          <a:p>
            <a:r>
              <a:rPr lang="ru-RU" sz="1800" dirty="0" smtClean="0"/>
              <a:t> -Паяльник.</a:t>
            </a:r>
          </a:p>
          <a:p>
            <a:r>
              <a:rPr lang="ru-RU" sz="1800" dirty="0" smtClean="0"/>
              <a:t> - Струбцина.</a:t>
            </a:r>
          </a:p>
          <a:p>
            <a:r>
              <a:rPr lang="ru-RU" sz="1800" dirty="0" smtClean="0"/>
              <a:t>-Шлифовальная шкурка.</a:t>
            </a:r>
          </a:p>
          <a:p>
            <a:r>
              <a:rPr lang="ru-RU" sz="1800" dirty="0" smtClean="0"/>
              <a:t>-Токарный станок по дереву.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6.Техника безопасности при выполнении работ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215082"/>
          </a:xfrm>
        </p:spPr>
        <p:txBody>
          <a:bodyPr>
            <a:noAutofit/>
          </a:bodyPr>
          <a:lstStyle/>
          <a:p>
            <a:r>
              <a:rPr lang="ru-RU" sz="1600" dirty="0" smtClean="0"/>
              <a:t>Инструкция </a:t>
            </a:r>
            <a:br>
              <a:rPr lang="ru-RU" sz="1600" dirty="0" smtClean="0"/>
            </a:br>
            <a:r>
              <a:rPr lang="ru-RU" sz="1600" dirty="0" smtClean="0"/>
              <a:t>по технике безопасности при ручной обработке металла</a:t>
            </a:r>
            <a:br>
              <a:rPr lang="ru-RU" sz="1600" dirty="0" smtClean="0"/>
            </a:br>
            <a:r>
              <a:rPr lang="ru-RU" sz="1600" dirty="0" smtClean="0"/>
              <a:t>До начала работы</a:t>
            </a:r>
          </a:p>
          <a:p>
            <a:r>
              <a:rPr lang="ru-RU" sz="1600" dirty="0" smtClean="0"/>
              <a:t>1. Правильно надень спецодежду (фартуке нарукавниками или халат и головной убор: берет При этом следует тщательно подобрать волосы) </a:t>
            </a:r>
            <a:br>
              <a:rPr lang="ru-RU" sz="1600" dirty="0" smtClean="0"/>
            </a:br>
            <a:r>
              <a:rPr lang="ru-RU" sz="1600" dirty="0" smtClean="0"/>
              <a:t>2.При рубке металла надень очки.</a:t>
            </a:r>
            <a:br>
              <a:rPr lang="ru-RU" sz="1600" dirty="0" smtClean="0"/>
            </a:br>
            <a:r>
              <a:rPr lang="ru-RU" sz="1600" dirty="0" smtClean="0"/>
              <a:t>З.Проверь наличие инвентаря (совок, сметка, щетка для чистки напильников, сидение, подставная решетка).</a:t>
            </a:r>
            <a:br>
              <a:rPr lang="ru-RU" sz="1600" dirty="0" smtClean="0"/>
            </a:br>
            <a:r>
              <a:rPr lang="ru-RU" sz="1600" dirty="0" smtClean="0"/>
              <a:t>4. Проверь состояние инструментов индивидуального пользования, разложи их в строгом порядке, установленном учителем. В случае неисправности инструментов сообщи об этом учителю.</a:t>
            </a:r>
            <a:br>
              <a:rPr lang="ru-RU" sz="1600" dirty="0" smtClean="0"/>
            </a:br>
            <a:r>
              <a:rPr lang="ru-RU" sz="1600" dirty="0" smtClean="0"/>
              <a:t>5.Проверь состояние верстачных тисков (губки тисков должны быть плотно привинчены, насечка не сработана).</a:t>
            </a:r>
          </a:p>
          <a:p>
            <a:r>
              <a:rPr lang="ru-RU" sz="1600" dirty="0" smtClean="0"/>
              <a:t>Во время работы</a:t>
            </a:r>
          </a:p>
          <a:p>
            <a:r>
              <a:rPr lang="ru-RU" sz="1600" dirty="0" smtClean="0"/>
              <a:t>1. Прочно закрепи обрабатываемую деталь в тисках. Рычаг тисков опускай плавно, чтобы не получить травм рук.</a:t>
            </a:r>
            <a:br>
              <a:rPr lang="ru-RU" sz="1600" dirty="0" smtClean="0"/>
            </a:br>
            <a:r>
              <a:rPr lang="ru-RU" sz="1600" dirty="0" smtClean="0"/>
              <a:t>Работу выполняй только исправными, хорошо налаженными инструментами,</a:t>
            </a:r>
            <a:br>
              <a:rPr lang="ru-RU" sz="1600" dirty="0" smtClean="0"/>
            </a:br>
            <a:r>
              <a:rPr lang="ru-RU" sz="1600" dirty="0" smtClean="0"/>
              <a:t>Во избежание травм следи за тем. чтобы:</a:t>
            </a:r>
            <a:br>
              <a:rPr lang="ru-RU" sz="1600" dirty="0" smtClean="0"/>
            </a:br>
            <a:r>
              <a:rPr lang="ru-RU" sz="1600" dirty="0" smtClean="0"/>
              <a:t>а) поверхность бойков молотков, кувалд была выпуклой, а не сбитой;</a:t>
            </a:r>
            <a:br>
              <a:rPr lang="ru-RU" sz="1600" dirty="0" smtClean="0"/>
            </a:br>
            <a:r>
              <a:rPr lang="ru-RU" sz="1600" dirty="0" smtClean="0"/>
              <a:t>б) инструменты (напильники и др.), имеющие заостренные хвостовики, должны быть снабжены деревянными, плотно прилегающими рукоятками установленной формы без расколов и трещин;</a:t>
            </a:r>
            <a:br>
              <a:rPr lang="ru-RU" sz="1600" dirty="0" smtClean="0"/>
            </a:br>
            <a:r>
              <a:rPr lang="ru-RU" sz="1600" dirty="0" smtClean="0"/>
              <a:t>в) ударные режущие инструменты (зубило, бородок, кернер, </a:t>
            </a:r>
            <a:r>
              <a:rPr lang="ru-RU" sz="1600" dirty="0" err="1" smtClean="0"/>
              <a:t>крейцмейсель</a:t>
            </a:r>
            <a:r>
              <a:rPr lang="ru-RU" sz="1600" dirty="0" smtClean="0"/>
              <a:t> и др.) иметь не сбитую поверхность;</a:t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142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г)зубило должно быть длиной не менее 150 мм, причем оттянутая его часть должна равняться 60-70 мм;</a:t>
            </a:r>
            <a:br>
              <a:rPr lang="ru-RU" sz="1600" dirty="0" smtClean="0"/>
            </a:br>
            <a:r>
              <a:rPr lang="ru-RU" sz="1600" dirty="0" err="1" smtClean="0"/>
              <a:t>д</a:t>
            </a:r>
            <a:r>
              <a:rPr lang="ru-RU" sz="1600" dirty="0" smtClean="0"/>
              <a:t>)при работе напильниками пальцы находились на поверхности напильников.</a:t>
            </a:r>
            <a:br>
              <a:rPr lang="ru-RU" sz="1600" dirty="0" smtClean="0"/>
            </a:br>
            <a:r>
              <a:rPr lang="ru-RU" sz="1600" dirty="0" smtClean="0"/>
              <a:t>4.Не проверяй пальцами качество опиливаемой поверхности,</a:t>
            </a:r>
            <a:br>
              <a:rPr lang="ru-RU" sz="1600" dirty="0" smtClean="0"/>
            </a:br>
            <a:r>
              <a:rPr lang="ru-RU" sz="1600" dirty="0" smtClean="0"/>
              <a:t>5.Не применяй ключей, имеющих зев большего размера, чем гайка, не удлиняй рукоятку ключа путем накладывания (захвата) двух ключей.</a:t>
            </a:r>
            <a:br>
              <a:rPr lang="ru-RU" sz="1600" dirty="0" smtClean="0"/>
            </a:br>
            <a:r>
              <a:rPr lang="ru-RU" sz="1600" dirty="0" smtClean="0"/>
              <a:t>6. Слесарными инструментами пользуйся только по их прямому назначению.</a:t>
            </a:r>
            <a:br>
              <a:rPr lang="ru-RU" sz="1600" dirty="0" smtClean="0"/>
            </a:br>
            <a:r>
              <a:rPr lang="ru-RU" sz="1600" dirty="0" smtClean="0"/>
              <a:t>7.При резании металла ножницами придерживай отрезаемую заготовку из листового металла рукой в перчатке (рукавице</a:t>
            </a:r>
            <a:r>
              <a:rPr lang="ru-RU" sz="1600" dirty="0" smtClean="0"/>
              <a:t>).</a:t>
            </a:r>
            <a:r>
              <a:rPr lang="ru-RU" sz="1600" dirty="0" smtClean="0"/>
              <a:t> После окончания работы</a:t>
            </a:r>
          </a:p>
          <a:p>
            <a:r>
              <a:rPr lang="ru-RU" sz="1600" dirty="0" smtClean="0"/>
              <a:t>1. Проверь состояние инструментов и в случае неисправности их доложи учителю.</a:t>
            </a:r>
            <a:br>
              <a:rPr lang="ru-RU" sz="1600" dirty="0" smtClean="0"/>
            </a:br>
            <a:r>
              <a:rPr lang="ru-RU" sz="1600" dirty="0" smtClean="0"/>
              <a:t>Приведи в исправное состояние инструменты (сними заусенцы на молотке, зубиле, керне. Очисти напильники от стружки).</a:t>
            </a:r>
            <a:br>
              <a:rPr lang="ru-RU" sz="1600" dirty="0" smtClean="0"/>
            </a:br>
            <a:r>
              <a:rPr lang="ru-RU" sz="1600" dirty="0" smtClean="0"/>
              <a:t>Тщательно убери рабочее место (стружку и опилки не сдувай и не смахивай руками). Отходы сложи в специальный ящик</a:t>
            </a:r>
            <a:br>
              <a:rPr lang="ru-RU" sz="1600" dirty="0" smtClean="0"/>
            </a:br>
            <a:r>
              <a:rPr lang="ru-RU" sz="1600" dirty="0" smtClean="0"/>
              <a:t>4.Положи инструменты в том порядке, который установил учитель.</a:t>
            </a:r>
            <a:br>
              <a:rPr lang="ru-RU" sz="1600" dirty="0" smtClean="0"/>
            </a:br>
            <a:r>
              <a:rPr lang="ru-RU" sz="1600" dirty="0" smtClean="0"/>
              <a:t>Во избежание порчи насечек на губках тисков не зажимай их плотно, оставляй зазор в 1-2 мм.</a:t>
            </a:r>
            <a:br>
              <a:rPr lang="ru-RU" sz="1600" dirty="0" smtClean="0"/>
            </a:br>
            <a:r>
              <a:rPr lang="ru-RU" sz="1600" dirty="0" smtClean="0"/>
              <a:t>Приведи себя в порядок.</a:t>
            </a:r>
            <a:br>
              <a:rPr lang="ru-RU" sz="1600" dirty="0" smtClean="0"/>
            </a:br>
            <a:r>
              <a:rPr lang="ru-RU" sz="1600" dirty="0" smtClean="0"/>
              <a:t>Из мастерской выходи с разрешения учителя.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457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Инструкция </a:t>
            </a:r>
            <a:br>
              <a:rPr lang="ru-RU" sz="1800" dirty="0" smtClean="0"/>
            </a:br>
            <a:r>
              <a:rPr lang="ru-RU" sz="1800" dirty="0" smtClean="0"/>
              <a:t>по технике безопасности при ручной обработке древесины</a:t>
            </a:r>
            <a:br>
              <a:rPr lang="ru-RU" sz="1800" dirty="0" smtClean="0"/>
            </a:br>
            <a:r>
              <a:rPr lang="ru-RU" sz="1800" dirty="0" smtClean="0"/>
              <a:t>До начала работы</a:t>
            </a:r>
          </a:p>
          <a:p>
            <a:r>
              <a:rPr lang="ru-RU" sz="1800" dirty="0" smtClean="0"/>
              <a:t>1 .Правильно надень спецодежду (фартук с нарукавниками или халат и головной убор: берет, при этом следует тщательно подобрать волосы).</a:t>
            </a:r>
            <a:br>
              <a:rPr lang="ru-RU" sz="1800" dirty="0" smtClean="0"/>
            </a:br>
            <a:r>
              <a:rPr lang="ru-RU" sz="1800" dirty="0" smtClean="0"/>
              <a:t>2.Проверь наличие инвентаря (совок, сметка, сидение, подставная решетка).</a:t>
            </a:r>
            <a:br>
              <a:rPr lang="ru-RU" sz="1800" dirty="0" smtClean="0"/>
            </a:br>
            <a:r>
              <a:rPr lang="ru-RU" sz="1800" dirty="0" smtClean="0"/>
              <a:t>3.Проверь состояние инструментов индивидуального пользования, разложи их в строгом порядке, установленном учителем. В случае неисправности инструментов сообщи об этом учителю.</a:t>
            </a:r>
            <a:br>
              <a:rPr lang="ru-RU" sz="1800" dirty="0" smtClean="0"/>
            </a:br>
            <a:r>
              <a:rPr lang="ru-RU" sz="1800" dirty="0" smtClean="0"/>
              <a:t>4.Проверь состояние верстачных тисков (губки тисков должны быть плотно привинчены, насечка не сработана).</a:t>
            </a:r>
          </a:p>
          <a:p>
            <a:r>
              <a:rPr lang="ru-RU" sz="1800" dirty="0" smtClean="0"/>
              <a:t>Во время работы</a:t>
            </a:r>
          </a:p>
          <a:p>
            <a:r>
              <a:rPr lang="ru-RU" sz="1800" dirty="0" smtClean="0"/>
              <a:t>1.Прочно закрепи обрабатываемую деталь в тисках.</a:t>
            </a:r>
            <a:br>
              <a:rPr lang="ru-RU" sz="1800" dirty="0" smtClean="0"/>
            </a:br>
            <a:r>
              <a:rPr lang="ru-RU" sz="1800" dirty="0" smtClean="0"/>
              <a:t>2.Работу выполняй только исправными, хорошо налаженными инструментами.</a:t>
            </a:r>
            <a:br>
              <a:rPr lang="ru-RU" sz="1800" dirty="0" smtClean="0"/>
            </a:br>
            <a:r>
              <a:rPr lang="ru-RU" sz="1800" dirty="0" smtClean="0"/>
              <a:t>З. Во избежание травм следи за тем, чтобы:</a:t>
            </a:r>
            <a:br>
              <a:rPr lang="ru-RU" sz="1800" dirty="0" smtClean="0"/>
            </a:br>
            <a:r>
              <a:rPr lang="ru-RU" sz="1800" dirty="0" smtClean="0"/>
              <a:t>а) инструменты (напильники и др.), имеющие заостренные хвостовики, должны быть снабжены деревянными, плотно прилегающими рукоятками установленной формы без расколов и трещин;</a:t>
            </a:r>
            <a:br>
              <a:rPr lang="ru-RU" sz="1800" dirty="0" smtClean="0"/>
            </a:br>
            <a:r>
              <a:rPr lang="ru-RU" sz="1800" dirty="0" smtClean="0"/>
              <a:t>б) не отвлекайся во время работы;</a:t>
            </a:r>
            <a:br>
              <a:rPr lang="ru-RU" sz="1800" dirty="0" smtClean="0"/>
            </a:br>
            <a:r>
              <a:rPr lang="ru-RU" sz="1800" dirty="0" smtClean="0"/>
              <a:t>в) при работе с ножовкой выполняя запил используй приспособления.</a:t>
            </a:r>
            <a:br>
              <a:rPr lang="ru-RU" sz="1800" dirty="0" smtClean="0"/>
            </a:br>
            <a:r>
              <a:rPr lang="ru-RU" sz="1800" dirty="0" smtClean="0"/>
              <a:t>4.Не проверяй пальцами качество обработанной поверхности,</a:t>
            </a:r>
            <a:br>
              <a:rPr lang="ru-RU" sz="1800" dirty="0" smtClean="0"/>
            </a:br>
            <a:r>
              <a:rPr lang="ru-RU" sz="1800" dirty="0" smtClean="0"/>
              <a:t>5.Столярными инструментами пользуйся только по их прямому назначению.</a:t>
            </a:r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1056</Words>
  <PresentationFormat>Экран (4:3)</PresentationFormat>
  <Paragraphs>106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образовательное учреждение «Средняя общеобразовательная школа №49 с углублённым изучением отдельных предметов» </vt:lpstr>
      <vt:lpstr> 1.Выбор и обоснование темы проекта </vt:lpstr>
      <vt:lpstr>2.Историческая справка </vt:lpstr>
      <vt:lpstr>3.Генерирование идей</vt:lpstr>
      <vt:lpstr>4. Выбор материала для проекта </vt:lpstr>
      <vt:lpstr>5.Обоснование использованных инструментов и оборудования </vt:lpstr>
      <vt:lpstr>6.Техника безопасности при выполнении работ</vt:lpstr>
      <vt:lpstr>Слайд 8</vt:lpstr>
      <vt:lpstr>Слайд 9</vt:lpstr>
      <vt:lpstr>Слайд 10</vt:lpstr>
      <vt:lpstr>Слайд 11</vt:lpstr>
      <vt:lpstr> 7. экологическое обоснование проекта</vt:lpstr>
      <vt:lpstr>8. экономическое обоснование проекта </vt:lpstr>
      <vt:lpstr>9. Реклама изделия </vt:lpstr>
      <vt:lpstr>10.Словарь терминов </vt:lpstr>
      <vt:lpstr>Слайд 16</vt:lpstr>
      <vt:lpstr>12.Приложение 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образовательное учреждение «Средняя общеобразовательная школа №49 с углублённым изучением отдельных предметов» </dc:title>
  <cp:lastModifiedBy>сем</cp:lastModifiedBy>
  <cp:revision>9</cp:revision>
  <dcterms:modified xsi:type="dcterms:W3CDTF">2011-11-23T17:28:54Z</dcterms:modified>
</cp:coreProperties>
</file>