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9144000" cy="6858000" type="screen4x3"/>
  <p:notesSz cx="6858000" cy="9144000"/>
  <p:custDataLst>
    <p:tags r:id="rId40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1" d="100"/>
          <a:sy n="71" d="100"/>
        </p:scale>
        <p:origin x="-4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25154C1-7F3D-4508-AC0C-BDBA29C24B70}" type="datetimeFigureOut">
              <a:rPr lang="ru-RU"/>
              <a:pPr>
                <a:defRPr/>
              </a:pPr>
              <a:t>19.05.2012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A0516D1-0933-4CAA-AD6F-94E6B0FC64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3DF8830-9E32-43A6-9BE4-0C7DF1E75CAC}" type="slidenum">
              <a:rPr lang="ru-RU" smtClean="0"/>
              <a:pPr/>
              <a:t>17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F4356-DEAF-4D4A-908E-C7DE4D563931}" type="datetime1">
              <a:rPr lang="ru-RU"/>
              <a:pPr>
                <a:defRPr/>
              </a:pPr>
              <a:t>19.05.2012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B1A8A-C71B-4888-B5AF-A1B3E26D1D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4A15B-4C92-415E-B5D8-D104E80FEDC6}" type="datetime1">
              <a:rPr lang="ru-RU"/>
              <a:pPr>
                <a:defRPr/>
              </a:pPr>
              <a:t>19.05.2012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17835-D645-433F-928E-8B280A4BE1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A291B-E0A6-4097-B5F6-CFA5581E119D}" type="datetime1">
              <a:rPr lang="ru-RU"/>
              <a:pPr>
                <a:defRPr/>
              </a:pPr>
              <a:t>19.05.2012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F11A7-5B69-4728-A9CD-18819835B8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91630-5FE7-489C-90C2-AEC29B14509A}" type="datetime1">
              <a:rPr lang="ru-RU"/>
              <a:pPr>
                <a:defRPr/>
              </a:pPr>
              <a:t>19.05.2012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97BA2-CEC9-4675-B99F-16CF6E286C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EADC2-5BCB-4466-9AD4-0540468A43A2}" type="datetime1">
              <a:rPr lang="ru-RU"/>
              <a:pPr>
                <a:defRPr/>
              </a:pPr>
              <a:t>19.05.2012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EC37A-9B09-48E6-B8EE-1CA38B1321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8D393-4F65-4B24-9451-A9F5D3391483}" type="datetime1">
              <a:rPr lang="ru-RU"/>
              <a:pPr>
                <a:defRPr/>
              </a:pPr>
              <a:t>19.05.2012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CFC62-1DE8-4E34-9E28-1A660CB79C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7EDC4-2B09-4F58-9557-799742FA316F}" type="datetime1">
              <a:rPr lang="ru-RU"/>
              <a:pPr>
                <a:defRPr/>
              </a:pPr>
              <a:t>19.05.2012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106A5-CC6D-4AED-AB3B-FC4E412B4C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A1CC5-219A-4687-85B0-64C1593FC49F}" type="datetime1">
              <a:rPr lang="ru-RU"/>
              <a:pPr>
                <a:defRPr/>
              </a:pPr>
              <a:t>19.05.2012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21967-D6A1-47CC-BE77-C17410722B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B5CEF-5A5D-4FE5-A73E-8E7B4AFF32B0}" type="datetime1">
              <a:rPr lang="ru-RU"/>
              <a:pPr>
                <a:defRPr/>
              </a:pPr>
              <a:t>19.05.2012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D2E3B-7DBC-410B-B956-7AC5173033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754EE-8C0D-440A-965C-5EEDC879FE39}" type="datetime1">
              <a:rPr lang="ru-RU"/>
              <a:pPr>
                <a:defRPr/>
              </a:pPr>
              <a:t>19.05.2012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38C1C-1F60-4A7D-835C-1E774AAFBF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3CF4D-8DD6-4556-B4A6-BD8E07BA09F7}" type="datetime1">
              <a:rPr lang="ru-RU"/>
              <a:pPr>
                <a:defRPr/>
              </a:pPr>
              <a:t>19.05.2012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4F41A-01B4-4F84-BAC3-3ED2C4F419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D14DAD-689A-4C8B-A287-9F73ACA122C5}" type="datetime1">
              <a:rPr lang="ru-RU"/>
              <a:pPr>
                <a:defRPr/>
              </a:pPr>
              <a:t>19.05.2012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5B08B02-F400-4DEA-82D6-765E2D01CB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3" Type="http://schemas.openxmlformats.org/officeDocument/2006/relationships/image" Target="../media/image76.jpeg"/><Relationship Id="rId7" Type="http://schemas.openxmlformats.org/officeDocument/2006/relationships/image" Target="../media/image80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image" Target="../media/image83.jpeg"/><Relationship Id="rId7" Type="http://schemas.openxmlformats.org/officeDocument/2006/relationships/image" Target="../media/image87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9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47062D-B707-4D86-9903-708181296397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143000" y="1428750"/>
            <a:ext cx="7094538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>
                <a:latin typeface="Times New Roman" pitchFamily="18" charset="0"/>
                <a:cs typeface="Times New Roman" pitchFamily="18" charset="0"/>
              </a:rPr>
              <a:t>Ремонтно-отделочные работы </a:t>
            </a:r>
          </a:p>
          <a:p>
            <a:pPr algn="ctr"/>
            <a:r>
              <a:rPr lang="ru-RU" sz="6000">
                <a:latin typeface="Times New Roman" pitchFamily="18" charset="0"/>
                <a:cs typeface="Times New Roman" pitchFamily="18" charset="0"/>
              </a:rPr>
              <a:t>в доме</a:t>
            </a:r>
          </a:p>
          <a:p>
            <a:pPr algn="ctr"/>
            <a:r>
              <a:rPr lang="ru-RU" sz="3600">
                <a:latin typeface="Times New Roman" pitchFamily="18" charset="0"/>
                <a:cs typeface="Times New Roman" pitchFamily="18" charset="0"/>
              </a:rPr>
              <a:t>слайды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500188" y="5143500"/>
            <a:ext cx="64277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Автор составитель:                                                    И.П. Арефьев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0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500063" y="428625"/>
            <a:ext cx="8229600" cy="857250"/>
          </a:xfrm>
        </p:spPr>
        <p:txBody>
          <a:bodyPr/>
          <a:lstStyle/>
          <a:p>
            <a:pPr eaLnBrk="1" hangingPunct="1"/>
            <a:r>
              <a:rPr lang="ru-RU" sz="3600" smtClean="0"/>
              <a:t>Прочистка сифонов сантехнических устройств с помощью упругой проволоки</a:t>
            </a:r>
          </a:p>
        </p:txBody>
      </p:sp>
      <p:pic>
        <p:nvPicPr>
          <p:cNvPr id="11267" name="Picture 2" descr="C:\Documents and Settings\DJ_SergeyL\Рабочий стол\Презентации\9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62125"/>
            <a:ext cx="4273550" cy="353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3" descr="C:\Documents and Settings\DJ_SergeyL\Рабочий стол\Презентации\9б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49713" y="2428875"/>
            <a:ext cx="5094287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Box 5"/>
          <p:cNvSpPr txBox="1">
            <a:spLocks noChangeArrowheads="1"/>
          </p:cNvSpPr>
          <p:nvPr/>
        </p:nvSpPr>
        <p:spPr bwMode="auto">
          <a:xfrm>
            <a:off x="1000125" y="5476875"/>
            <a:ext cx="25987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Прочистка сифона кухонной </a:t>
            </a:r>
          </a:p>
          <a:p>
            <a:r>
              <a:rPr lang="ru-RU" sz="1400"/>
              <a:t>раковины(или умывальника)</a:t>
            </a:r>
          </a:p>
        </p:txBody>
      </p:sp>
      <p:sp>
        <p:nvSpPr>
          <p:cNvPr id="11270" name="TextBox 6"/>
          <p:cNvSpPr txBox="1">
            <a:spLocks noChangeArrowheads="1"/>
          </p:cNvSpPr>
          <p:nvPr/>
        </p:nvSpPr>
        <p:spPr bwMode="auto">
          <a:xfrm>
            <a:off x="4929188" y="5478463"/>
            <a:ext cx="24590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Промывка сифона унитазы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557501-D257-49A5-AAAF-D40A98BC52FC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9" grpId="0"/>
      <p:bldP spid="1127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714375"/>
          </a:xfrm>
        </p:spPr>
        <p:txBody>
          <a:bodyPr/>
          <a:lstStyle/>
          <a:p>
            <a:pPr eaLnBrk="1" hangingPunct="1"/>
            <a:r>
              <a:rPr lang="ru-RU" sz="3600" smtClean="0"/>
              <a:t>Устройство и принцип действия сливных бачков</a:t>
            </a:r>
          </a:p>
        </p:txBody>
      </p:sp>
      <p:pic>
        <p:nvPicPr>
          <p:cNvPr id="12291" name="Picture 3" descr="C:\Documents and Settings\DJ_SergeyL\Рабочий стол\Презентации\10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2786063"/>
            <a:ext cx="2389187" cy="212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 descr="C:\Documents and Settings\DJ_SergeyL\Рабочий стол\Презентации\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571500"/>
            <a:ext cx="2160588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TextBox 6"/>
          <p:cNvSpPr txBox="1">
            <a:spLocks noChangeArrowheads="1"/>
          </p:cNvSpPr>
          <p:nvPr/>
        </p:nvSpPr>
        <p:spPr bwMode="auto">
          <a:xfrm>
            <a:off x="357188" y="2428875"/>
            <a:ext cx="24241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а – высокоразмещаемый </a:t>
            </a:r>
          </a:p>
          <a:p>
            <a:r>
              <a:rPr lang="ru-RU" sz="1400"/>
              <a:t>с металлическим сифоном</a:t>
            </a:r>
          </a:p>
        </p:txBody>
      </p:sp>
      <p:sp>
        <p:nvSpPr>
          <p:cNvPr id="12294" name="TextBox 7"/>
          <p:cNvSpPr txBox="1">
            <a:spLocks noChangeArrowheads="1"/>
          </p:cNvSpPr>
          <p:nvPr/>
        </p:nvSpPr>
        <p:spPr bwMode="auto">
          <a:xfrm>
            <a:off x="357188" y="5048250"/>
            <a:ext cx="24733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б – высокоразмещаемый с </a:t>
            </a:r>
          </a:p>
          <a:p>
            <a:r>
              <a:rPr lang="ru-RU" sz="1400"/>
              <a:t>резиновым  сифоном</a:t>
            </a:r>
          </a:p>
        </p:txBody>
      </p:sp>
      <p:pic>
        <p:nvPicPr>
          <p:cNvPr id="12295" name="Picture 5" descr="C:\Documents and Settings\DJ_SergeyL\Рабочий стол\Презентации\10б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27650" y="714375"/>
            <a:ext cx="2459038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6" name="TextBox 9"/>
          <p:cNvSpPr txBox="1">
            <a:spLocks noChangeArrowheads="1"/>
          </p:cNvSpPr>
          <p:nvPr/>
        </p:nvSpPr>
        <p:spPr bwMode="auto">
          <a:xfrm>
            <a:off x="5572125" y="2500313"/>
            <a:ext cx="21034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в - низкоразмещаемый</a:t>
            </a:r>
          </a:p>
        </p:txBody>
      </p:sp>
      <p:pic>
        <p:nvPicPr>
          <p:cNvPr id="12297" name="Picture 6" descr="C:\Documents and Settings\DJ_SergeyL\Рабочий стол\Презентации\10в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5" y="2786063"/>
            <a:ext cx="4284663" cy="243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8" name="TextBox 11"/>
          <p:cNvSpPr txBox="1">
            <a:spLocks noChangeArrowheads="1"/>
          </p:cNvSpPr>
          <p:nvPr/>
        </p:nvSpPr>
        <p:spPr bwMode="auto">
          <a:xfrm>
            <a:off x="5613400" y="5192713"/>
            <a:ext cx="17446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Поплавковый кран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rot="10800000">
            <a:off x="571500" y="928688"/>
            <a:ext cx="642938" cy="4286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0800000">
            <a:off x="2357438" y="2143125"/>
            <a:ext cx="357187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0800000">
            <a:off x="2214563" y="1357313"/>
            <a:ext cx="500062" cy="285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10800000" flipV="1">
            <a:off x="1785938" y="928688"/>
            <a:ext cx="428625" cy="285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10800000" flipV="1">
            <a:off x="928688" y="1643063"/>
            <a:ext cx="571500" cy="4286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16200000" flipV="1">
            <a:off x="1785938" y="1928812"/>
            <a:ext cx="285750" cy="142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10800000">
            <a:off x="2428875" y="4357688"/>
            <a:ext cx="285750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10800000">
            <a:off x="2286000" y="3571875"/>
            <a:ext cx="428625" cy="285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10800000">
            <a:off x="500063" y="3214688"/>
            <a:ext cx="642937" cy="3571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 flipH="1" flipV="1">
            <a:off x="1250156" y="3250407"/>
            <a:ext cx="642937" cy="285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10800000">
            <a:off x="571500" y="4000500"/>
            <a:ext cx="92868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V="1">
            <a:off x="6643688" y="1000125"/>
            <a:ext cx="285750" cy="714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5400000" flipH="1" flipV="1">
            <a:off x="7143751" y="1143000"/>
            <a:ext cx="500062" cy="3571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5400000" flipH="1" flipV="1">
            <a:off x="5751512" y="1249363"/>
            <a:ext cx="500063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16200000" flipV="1">
            <a:off x="5464969" y="1178719"/>
            <a:ext cx="357187" cy="142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10800000" flipV="1">
            <a:off x="6643688" y="2214563"/>
            <a:ext cx="1071562" cy="714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10800000">
            <a:off x="5500688" y="2214563"/>
            <a:ext cx="785812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16200000" flipV="1">
            <a:off x="5250657" y="1250156"/>
            <a:ext cx="214312" cy="142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16200000" flipV="1">
            <a:off x="5786438" y="3929063"/>
            <a:ext cx="357187" cy="714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10800000">
            <a:off x="5643563" y="4286250"/>
            <a:ext cx="571500" cy="2143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6715125" y="3571875"/>
            <a:ext cx="285750" cy="142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rot="5400000">
            <a:off x="8072438" y="3286125"/>
            <a:ext cx="285750" cy="285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rot="10800000" flipV="1">
            <a:off x="4714875" y="3786188"/>
            <a:ext cx="500063" cy="4286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rot="5400000">
            <a:off x="4750594" y="3964782"/>
            <a:ext cx="642937" cy="285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10800000" flipV="1">
            <a:off x="6000750" y="3429000"/>
            <a:ext cx="357188" cy="142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 rot="5400000">
            <a:off x="5715000" y="3286125"/>
            <a:ext cx="357188" cy="3571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 rot="10800000" flipV="1">
            <a:off x="5500688" y="3214688"/>
            <a:ext cx="357187" cy="285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 rot="5400000">
            <a:off x="5429250" y="3143251"/>
            <a:ext cx="357187" cy="2143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27" name="TextBox 91"/>
          <p:cNvSpPr txBox="1">
            <a:spLocks noChangeArrowheads="1"/>
          </p:cNvSpPr>
          <p:nvPr/>
        </p:nvSpPr>
        <p:spPr bwMode="auto">
          <a:xfrm>
            <a:off x="1857375" y="2071688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</a:t>
            </a:r>
          </a:p>
        </p:txBody>
      </p:sp>
      <p:sp>
        <p:nvSpPr>
          <p:cNvPr id="12328" name="TextBox 92"/>
          <p:cNvSpPr txBox="1">
            <a:spLocks noChangeArrowheads="1"/>
          </p:cNvSpPr>
          <p:nvPr/>
        </p:nvSpPr>
        <p:spPr bwMode="auto">
          <a:xfrm>
            <a:off x="714375" y="1928813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2</a:t>
            </a:r>
          </a:p>
        </p:txBody>
      </p:sp>
      <p:sp>
        <p:nvSpPr>
          <p:cNvPr id="12329" name="TextBox 93"/>
          <p:cNvSpPr txBox="1">
            <a:spLocks noChangeArrowheads="1"/>
          </p:cNvSpPr>
          <p:nvPr/>
        </p:nvSpPr>
        <p:spPr bwMode="auto">
          <a:xfrm>
            <a:off x="357188" y="785813"/>
            <a:ext cx="29368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3</a:t>
            </a:r>
          </a:p>
        </p:txBody>
      </p:sp>
      <p:sp>
        <p:nvSpPr>
          <p:cNvPr id="12330" name="TextBox 94"/>
          <p:cNvSpPr txBox="1">
            <a:spLocks noChangeArrowheads="1"/>
          </p:cNvSpPr>
          <p:nvPr/>
        </p:nvSpPr>
        <p:spPr bwMode="auto">
          <a:xfrm>
            <a:off x="2143125" y="714375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4</a:t>
            </a:r>
          </a:p>
        </p:txBody>
      </p:sp>
      <p:sp>
        <p:nvSpPr>
          <p:cNvPr id="12331" name="TextBox 95"/>
          <p:cNvSpPr txBox="1">
            <a:spLocks noChangeArrowheads="1"/>
          </p:cNvSpPr>
          <p:nvPr/>
        </p:nvSpPr>
        <p:spPr bwMode="auto">
          <a:xfrm>
            <a:off x="2643188" y="1500188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5</a:t>
            </a:r>
          </a:p>
        </p:txBody>
      </p:sp>
      <p:sp>
        <p:nvSpPr>
          <p:cNvPr id="12332" name="TextBox 96"/>
          <p:cNvSpPr txBox="1">
            <a:spLocks noChangeArrowheads="1"/>
          </p:cNvSpPr>
          <p:nvPr/>
        </p:nvSpPr>
        <p:spPr bwMode="auto">
          <a:xfrm>
            <a:off x="2643188" y="2000250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6</a:t>
            </a:r>
          </a:p>
        </p:txBody>
      </p:sp>
      <p:sp>
        <p:nvSpPr>
          <p:cNvPr id="12333" name="TextBox 97"/>
          <p:cNvSpPr txBox="1">
            <a:spLocks noChangeArrowheads="1"/>
          </p:cNvSpPr>
          <p:nvPr/>
        </p:nvSpPr>
        <p:spPr bwMode="auto">
          <a:xfrm>
            <a:off x="357188" y="3857625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</a:t>
            </a:r>
          </a:p>
        </p:txBody>
      </p:sp>
      <p:sp>
        <p:nvSpPr>
          <p:cNvPr id="12334" name="TextBox 98"/>
          <p:cNvSpPr txBox="1">
            <a:spLocks noChangeArrowheads="1"/>
          </p:cNvSpPr>
          <p:nvPr/>
        </p:nvSpPr>
        <p:spPr bwMode="auto">
          <a:xfrm>
            <a:off x="285750" y="3071813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3</a:t>
            </a:r>
          </a:p>
        </p:txBody>
      </p:sp>
      <p:sp>
        <p:nvSpPr>
          <p:cNvPr id="12335" name="TextBox 99"/>
          <p:cNvSpPr txBox="1">
            <a:spLocks noChangeArrowheads="1"/>
          </p:cNvSpPr>
          <p:nvPr/>
        </p:nvSpPr>
        <p:spPr bwMode="auto">
          <a:xfrm>
            <a:off x="1643063" y="2928938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4</a:t>
            </a:r>
          </a:p>
        </p:txBody>
      </p:sp>
      <p:sp>
        <p:nvSpPr>
          <p:cNvPr id="12336" name="TextBox 100"/>
          <p:cNvSpPr txBox="1">
            <a:spLocks noChangeArrowheads="1"/>
          </p:cNvSpPr>
          <p:nvPr/>
        </p:nvSpPr>
        <p:spPr bwMode="auto">
          <a:xfrm>
            <a:off x="2643188" y="3714750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5</a:t>
            </a:r>
          </a:p>
        </p:txBody>
      </p:sp>
      <p:sp>
        <p:nvSpPr>
          <p:cNvPr id="12337" name="TextBox 101"/>
          <p:cNvSpPr txBox="1">
            <a:spLocks noChangeArrowheads="1"/>
          </p:cNvSpPr>
          <p:nvPr/>
        </p:nvSpPr>
        <p:spPr bwMode="auto">
          <a:xfrm>
            <a:off x="2643188" y="4214813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6</a:t>
            </a:r>
          </a:p>
        </p:txBody>
      </p:sp>
      <p:sp>
        <p:nvSpPr>
          <p:cNvPr id="12338" name="TextBox 102"/>
          <p:cNvSpPr txBox="1">
            <a:spLocks noChangeArrowheads="1"/>
          </p:cNvSpPr>
          <p:nvPr/>
        </p:nvSpPr>
        <p:spPr bwMode="auto">
          <a:xfrm flipH="1">
            <a:off x="7643813" y="2071688"/>
            <a:ext cx="277812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2</a:t>
            </a:r>
          </a:p>
        </p:txBody>
      </p:sp>
      <p:sp>
        <p:nvSpPr>
          <p:cNvPr id="12339" name="TextBox 103"/>
          <p:cNvSpPr txBox="1">
            <a:spLocks noChangeArrowheads="1"/>
          </p:cNvSpPr>
          <p:nvPr/>
        </p:nvSpPr>
        <p:spPr bwMode="auto">
          <a:xfrm>
            <a:off x="7500938" y="928688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3</a:t>
            </a:r>
          </a:p>
        </p:txBody>
      </p:sp>
      <p:sp>
        <p:nvSpPr>
          <p:cNvPr id="12340" name="TextBox 104"/>
          <p:cNvSpPr txBox="1">
            <a:spLocks noChangeArrowheads="1"/>
          </p:cNvSpPr>
          <p:nvPr/>
        </p:nvSpPr>
        <p:spPr bwMode="auto">
          <a:xfrm>
            <a:off x="5857875" y="785813"/>
            <a:ext cx="365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4</a:t>
            </a:r>
          </a:p>
        </p:txBody>
      </p:sp>
      <p:sp>
        <p:nvSpPr>
          <p:cNvPr id="12341" name="TextBox 105"/>
          <p:cNvSpPr txBox="1">
            <a:spLocks noChangeArrowheads="1"/>
          </p:cNvSpPr>
          <p:nvPr/>
        </p:nvSpPr>
        <p:spPr bwMode="auto">
          <a:xfrm>
            <a:off x="5429250" y="785813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5</a:t>
            </a:r>
          </a:p>
        </p:txBody>
      </p:sp>
      <p:sp>
        <p:nvSpPr>
          <p:cNvPr id="12342" name="TextBox 106"/>
          <p:cNvSpPr txBox="1">
            <a:spLocks noChangeArrowheads="1"/>
          </p:cNvSpPr>
          <p:nvPr/>
        </p:nvSpPr>
        <p:spPr bwMode="auto">
          <a:xfrm>
            <a:off x="5072063" y="1000125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6</a:t>
            </a:r>
          </a:p>
        </p:txBody>
      </p:sp>
      <p:sp>
        <p:nvSpPr>
          <p:cNvPr id="12343" name="TextBox 107"/>
          <p:cNvSpPr txBox="1">
            <a:spLocks noChangeArrowheads="1"/>
          </p:cNvSpPr>
          <p:nvPr/>
        </p:nvSpPr>
        <p:spPr bwMode="auto">
          <a:xfrm>
            <a:off x="5357813" y="2071688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7</a:t>
            </a:r>
          </a:p>
        </p:txBody>
      </p:sp>
      <p:sp>
        <p:nvSpPr>
          <p:cNvPr id="12344" name="TextBox 108"/>
          <p:cNvSpPr txBox="1">
            <a:spLocks noChangeArrowheads="1"/>
          </p:cNvSpPr>
          <p:nvPr/>
        </p:nvSpPr>
        <p:spPr bwMode="auto">
          <a:xfrm>
            <a:off x="6858000" y="857250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6</a:t>
            </a:r>
          </a:p>
        </p:txBody>
      </p:sp>
      <p:sp>
        <p:nvSpPr>
          <p:cNvPr id="12345" name="TextBox 109"/>
          <p:cNvSpPr txBox="1">
            <a:spLocks noChangeArrowheads="1"/>
          </p:cNvSpPr>
          <p:nvPr/>
        </p:nvSpPr>
        <p:spPr bwMode="auto">
          <a:xfrm>
            <a:off x="5572125" y="2857500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</a:t>
            </a:r>
          </a:p>
        </p:txBody>
      </p:sp>
      <p:sp>
        <p:nvSpPr>
          <p:cNvPr id="12346" name="TextBox 110"/>
          <p:cNvSpPr txBox="1">
            <a:spLocks noChangeArrowheads="1"/>
          </p:cNvSpPr>
          <p:nvPr/>
        </p:nvSpPr>
        <p:spPr bwMode="auto">
          <a:xfrm>
            <a:off x="5715000" y="3000375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2</a:t>
            </a:r>
          </a:p>
        </p:txBody>
      </p:sp>
      <p:sp>
        <p:nvSpPr>
          <p:cNvPr id="12347" name="TextBox 111"/>
          <p:cNvSpPr txBox="1">
            <a:spLocks noChangeArrowheads="1"/>
          </p:cNvSpPr>
          <p:nvPr/>
        </p:nvSpPr>
        <p:spPr bwMode="auto">
          <a:xfrm>
            <a:off x="5929313" y="3071813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3</a:t>
            </a:r>
          </a:p>
        </p:txBody>
      </p:sp>
      <p:sp>
        <p:nvSpPr>
          <p:cNvPr id="12348" name="TextBox 112"/>
          <p:cNvSpPr txBox="1">
            <a:spLocks noChangeArrowheads="1"/>
          </p:cNvSpPr>
          <p:nvPr/>
        </p:nvSpPr>
        <p:spPr bwMode="auto">
          <a:xfrm>
            <a:off x="6286500" y="3214688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4</a:t>
            </a:r>
          </a:p>
        </p:txBody>
      </p:sp>
      <p:sp>
        <p:nvSpPr>
          <p:cNvPr id="12349" name="TextBox 113"/>
          <p:cNvSpPr txBox="1">
            <a:spLocks noChangeArrowheads="1"/>
          </p:cNvSpPr>
          <p:nvPr/>
        </p:nvSpPr>
        <p:spPr bwMode="auto">
          <a:xfrm>
            <a:off x="8286750" y="3143250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5</a:t>
            </a:r>
          </a:p>
        </p:txBody>
      </p:sp>
      <p:sp>
        <p:nvSpPr>
          <p:cNvPr id="12350" name="TextBox 114"/>
          <p:cNvSpPr txBox="1">
            <a:spLocks noChangeArrowheads="1"/>
          </p:cNvSpPr>
          <p:nvPr/>
        </p:nvSpPr>
        <p:spPr bwMode="auto">
          <a:xfrm>
            <a:off x="6929438" y="3571875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6</a:t>
            </a:r>
          </a:p>
        </p:txBody>
      </p:sp>
      <p:sp>
        <p:nvSpPr>
          <p:cNvPr id="12351" name="TextBox 115"/>
          <p:cNvSpPr txBox="1">
            <a:spLocks noChangeArrowheads="1"/>
          </p:cNvSpPr>
          <p:nvPr/>
        </p:nvSpPr>
        <p:spPr bwMode="auto">
          <a:xfrm>
            <a:off x="5929313" y="4000500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7</a:t>
            </a:r>
          </a:p>
        </p:txBody>
      </p:sp>
      <p:sp>
        <p:nvSpPr>
          <p:cNvPr id="12352" name="TextBox 116"/>
          <p:cNvSpPr txBox="1">
            <a:spLocks noChangeArrowheads="1"/>
          </p:cNvSpPr>
          <p:nvPr/>
        </p:nvSpPr>
        <p:spPr bwMode="auto">
          <a:xfrm>
            <a:off x="6143625" y="4357688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8</a:t>
            </a:r>
          </a:p>
        </p:txBody>
      </p:sp>
      <p:sp>
        <p:nvSpPr>
          <p:cNvPr id="12353" name="TextBox 117"/>
          <p:cNvSpPr txBox="1">
            <a:spLocks noChangeArrowheads="1"/>
          </p:cNvSpPr>
          <p:nvPr/>
        </p:nvSpPr>
        <p:spPr bwMode="auto">
          <a:xfrm>
            <a:off x="4786313" y="4357688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9</a:t>
            </a:r>
          </a:p>
        </p:txBody>
      </p:sp>
      <p:sp>
        <p:nvSpPr>
          <p:cNvPr id="12354" name="TextBox 118"/>
          <p:cNvSpPr txBox="1">
            <a:spLocks noChangeArrowheads="1"/>
          </p:cNvSpPr>
          <p:nvPr/>
        </p:nvSpPr>
        <p:spPr bwMode="auto">
          <a:xfrm>
            <a:off x="4429125" y="4071938"/>
            <a:ext cx="3841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10</a:t>
            </a:r>
          </a:p>
        </p:txBody>
      </p:sp>
      <p:sp>
        <p:nvSpPr>
          <p:cNvPr id="12355" name="TextBox 119"/>
          <p:cNvSpPr txBox="1">
            <a:spLocks noChangeArrowheads="1"/>
          </p:cNvSpPr>
          <p:nvPr/>
        </p:nvSpPr>
        <p:spPr bwMode="auto">
          <a:xfrm>
            <a:off x="0" y="5572125"/>
            <a:ext cx="4143375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1 – сифон, 2 – выпускной клапан, 3 – поплавок,</a:t>
            </a:r>
          </a:p>
          <a:p>
            <a:r>
              <a:rPr lang="ru-RU" sz="1400"/>
              <a:t>4 – рычаг, 5 – поплавковый кран, 6 – ручка,</a:t>
            </a:r>
          </a:p>
          <a:p>
            <a:r>
              <a:rPr lang="ru-RU" sz="1400"/>
              <a:t>7 – переливная труба</a:t>
            </a:r>
          </a:p>
        </p:txBody>
      </p:sp>
      <p:sp>
        <p:nvSpPr>
          <p:cNvPr id="12356" name="TextBox 120"/>
          <p:cNvSpPr txBox="1">
            <a:spLocks noChangeArrowheads="1"/>
          </p:cNvSpPr>
          <p:nvPr/>
        </p:nvSpPr>
        <p:spPr bwMode="auto">
          <a:xfrm>
            <a:off x="4746625" y="5572125"/>
            <a:ext cx="43973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 – прокладка, 2 – корпус, 3 – уплотняющая</a:t>
            </a:r>
          </a:p>
          <a:p>
            <a:r>
              <a:rPr lang="ru-RU" sz="1400"/>
              <a:t> резиновая прокладка, 4 – заглушка, 5 – поплавок,</a:t>
            </a:r>
          </a:p>
          <a:p>
            <a:r>
              <a:rPr lang="ru-RU" sz="1400"/>
              <a:t>6 – латунный рычаг, 7 – ось, 8 – резиновый шланг,</a:t>
            </a:r>
          </a:p>
          <a:p>
            <a:r>
              <a:rPr lang="ru-RU" sz="1400"/>
              <a:t>9 – шайба, 10 - гайка</a:t>
            </a:r>
          </a:p>
        </p:txBody>
      </p:sp>
      <p:sp>
        <p:nvSpPr>
          <p:cNvPr id="71" name="Номер слайда 7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99CA33-444B-4DC6-8E4D-0FA21A29960B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2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2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2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2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2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2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2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2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2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2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2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2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2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12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2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2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12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2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2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1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12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12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12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12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12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1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12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12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1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12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12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1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12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12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1000"/>
                                        <p:tgtEl>
                                          <p:spTgt spid="12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12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12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1000"/>
                                        <p:tgtEl>
                                          <p:spTgt spid="1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1000"/>
                                        <p:tgtEl>
                                          <p:spTgt spid="123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12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12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6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12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12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1" dur="1000"/>
                                        <p:tgtEl>
                                          <p:spTgt spid="12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12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12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1000"/>
                                        <p:tgtEl>
                                          <p:spTgt spid="12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12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12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5" dur="1000"/>
                                        <p:tgtEl>
                                          <p:spTgt spid="12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1000" fill="hold"/>
                                        <p:tgtEl>
                                          <p:spTgt spid="12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000" fill="hold"/>
                                        <p:tgtEl>
                                          <p:spTgt spid="12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12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12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12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" dur="1000"/>
                                        <p:tgtEl>
                                          <p:spTgt spid="12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" dur="1000" fill="hold"/>
                                        <p:tgtEl>
                                          <p:spTgt spid="12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12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1" dur="1000"/>
                                        <p:tgtEl>
                                          <p:spTgt spid="1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1000" fill="hold"/>
                                        <p:tgtEl>
                                          <p:spTgt spid="12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000" fill="hold"/>
                                        <p:tgtEl>
                                          <p:spTgt spid="12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3" dur="1000"/>
                                        <p:tgtEl>
                                          <p:spTgt spid="1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4" fill="hold">
                      <p:stCondLst>
                        <p:cond delay="indefinite"/>
                      </p:stCondLst>
                      <p:childTnLst>
                        <p:par>
                          <p:cTn id="365" fill="hold">
                            <p:stCondLst>
                              <p:cond delay="0"/>
                            </p:stCondLst>
                            <p:childTnLst>
                              <p:par>
                                <p:cTn id="36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12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1000" fill="hold"/>
                                        <p:tgtEl>
                                          <p:spTgt spid="12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0" dur="1000"/>
                                        <p:tgtEl>
                                          <p:spTgt spid="12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5" dur="1000" fill="hold"/>
                                        <p:tgtEl>
                                          <p:spTgt spid="12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000" fill="hold"/>
                                        <p:tgtEl>
                                          <p:spTgt spid="12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7" dur="1000"/>
                                        <p:tgtEl>
                                          <p:spTgt spid="12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7" dur="1000" fill="hold"/>
                                        <p:tgtEl>
                                          <p:spTgt spid="12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1000" fill="hold"/>
                                        <p:tgtEl>
                                          <p:spTgt spid="12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9" dur="1000"/>
                                        <p:tgtEl>
                                          <p:spTgt spid="12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0" fill="hold">
                      <p:stCondLst>
                        <p:cond delay="indefinite"/>
                      </p:stCondLst>
                      <p:childTnLst>
                        <p:par>
                          <p:cTn id="401" fill="hold">
                            <p:stCondLst>
                              <p:cond delay="0"/>
                            </p:stCondLst>
                            <p:childTnLst>
                              <p:par>
                                <p:cTn id="40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6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7" fill="hold">
                      <p:stCondLst>
                        <p:cond delay="indefinite"/>
                      </p:stCondLst>
                      <p:childTnLst>
                        <p:par>
                          <p:cTn id="408" fill="hold">
                            <p:stCondLst>
                              <p:cond delay="0"/>
                            </p:stCondLst>
                            <p:childTnLst>
                              <p:par>
                                <p:cTn id="40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1" dur="1000"/>
                                        <p:tgtEl>
                                          <p:spTgt spid="123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2" dur="1000" fill="hold"/>
                                        <p:tgtEl>
                                          <p:spTgt spid="12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1000" fill="hold"/>
                                        <p:tgtEl>
                                          <p:spTgt spid="12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3" grpId="0"/>
      <p:bldP spid="12294" grpId="0"/>
      <p:bldP spid="12296" grpId="0"/>
      <p:bldP spid="12298" grpId="0"/>
      <p:bldP spid="12327" grpId="0"/>
      <p:bldP spid="12328" grpId="0"/>
      <p:bldP spid="12329" grpId="0"/>
      <p:bldP spid="12330" grpId="0"/>
      <p:bldP spid="12331" grpId="0"/>
      <p:bldP spid="12332" grpId="0"/>
      <p:bldP spid="12333" grpId="0"/>
      <p:bldP spid="12334" grpId="0"/>
      <p:bldP spid="12335" grpId="0"/>
      <p:bldP spid="12336" grpId="0"/>
      <p:bldP spid="12337" grpId="0"/>
      <p:bldP spid="12338" grpId="0"/>
      <p:bldP spid="12339" grpId="0"/>
      <p:bldP spid="12340" grpId="0"/>
      <p:bldP spid="12341" grpId="0"/>
      <p:bldP spid="12342" grpId="0"/>
      <p:bldP spid="12343" grpId="0"/>
      <p:bldP spid="12344" grpId="0"/>
      <p:bldP spid="12345" grpId="0"/>
      <p:bldP spid="12346" grpId="0"/>
      <p:bldP spid="12347" grpId="0"/>
      <p:bldP spid="12348" grpId="0"/>
      <p:bldP spid="12349" grpId="0"/>
      <p:bldP spid="12350" grpId="0"/>
      <p:bldP spid="12351" grpId="0"/>
      <p:bldP spid="12352" grpId="0"/>
      <p:bldP spid="12353" grpId="0"/>
      <p:bldP spid="12354" grpId="0"/>
      <p:bldP spid="12355" grpId="0"/>
      <p:bldP spid="123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500063" y="1500188"/>
            <a:ext cx="7943850" cy="2428875"/>
          </a:xfrm>
        </p:spPr>
        <p:txBody>
          <a:bodyPr/>
          <a:lstStyle/>
          <a:p>
            <a:r>
              <a:rPr lang="en-US" sz="5400" smtClean="0"/>
              <a:t>II</a:t>
            </a:r>
            <a:br>
              <a:rPr lang="en-US" sz="5400" smtClean="0"/>
            </a:br>
            <a:r>
              <a:rPr lang="ru-RU" sz="5400" smtClean="0"/>
              <a:t/>
            </a:r>
            <a:br>
              <a:rPr lang="ru-RU" sz="5400" smtClean="0"/>
            </a:br>
            <a:r>
              <a:rPr lang="ru-RU" sz="5400" smtClean="0"/>
              <a:t>Штукатурные работы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C15467-09E0-410C-BF39-833F22A5CD8F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Documents and Settings\DJ_SergeyL\Рабочий стол\Презентации\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857250"/>
            <a:ext cx="2112962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3" descr="C:\Documents and Settings\DJ_SergeyL\Рабочий стол\Презентации\11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6625" y="2360613"/>
            <a:ext cx="1865313" cy="213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4" descr="C:\Documents and Settings\DJ_SergeyL\Рабочий стол\Презентации\11б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2714625"/>
            <a:ext cx="1819275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5" descr="C:\Documents and Settings\DJ_SergeyL\Рабочий стол\Презентации\11в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5" y="2714625"/>
            <a:ext cx="2620963" cy="158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6" descr="C:\Documents and Settings\DJ_SergeyL\Рабочий стол\Презентации\11г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20738" y="4459288"/>
            <a:ext cx="3465512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7" descr="C:\Documents and Settings\DJ_SergeyL\Рабочий стол\Презентации\11д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86563" y="2887663"/>
            <a:ext cx="1971675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8" descr="C:\Documents and Settings\DJ_SergeyL\Рабочий стол\Презентации\11е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397500" y="4581525"/>
            <a:ext cx="2817813" cy="120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9" descr="C:\Documents and Settings\DJ_SergeyL\Рабочий стол\Презентации\11к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572000" y="1000125"/>
            <a:ext cx="1754188" cy="161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10" descr="C:\Documents and Settings\DJ_SergeyL\Рабочий стол\Презентации\11ы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643188" y="1071563"/>
            <a:ext cx="1335087" cy="147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11" descr="C:\Documents and Settings\DJ_SergeyL\Рабочий стол\Презентации\11з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929438" y="1214438"/>
            <a:ext cx="1285875" cy="108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9" name="TextBox 13"/>
          <p:cNvSpPr txBox="1">
            <a:spLocks noChangeArrowheads="1"/>
          </p:cNvSpPr>
          <p:nvPr/>
        </p:nvSpPr>
        <p:spPr bwMode="auto">
          <a:xfrm>
            <a:off x="1285875" y="2335213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</a:t>
            </a:r>
          </a:p>
        </p:txBody>
      </p:sp>
      <p:sp>
        <p:nvSpPr>
          <p:cNvPr id="14350" name="TextBox 14"/>
          <p:cNvSpPr txBox="1">
            <a:spLocks noChangeArrowheads="1"/>
          </p:cNvSpPr>
          <p:nvPr/>
        </p:nvSpPr>
        <p:spPr bwMode="auto">
          <a:xfrm>
            <a:off x="3143250" y="2335213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2</a:t>
            </a:r>
          </a:p>
        </p:txBody>
      </p:sp>
      <p:sp>
        <p:nvSpPr>
          <p:cNvPr id="14351" name="TextBox 15"/>
          <p:cNvSpPr txBox="1">
            <a:spLocks noChangeArrowheads="1"/>
          </p:cNvSpPr>
          <p:nvPr/>
        </p:nvSpPr>
        <p:spPr bwMode="auto">
          <a:xfrm>
            <a:off x="5643563" y="2357438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3</a:t>
            </a:r>
          </a:p>
        </p:txBody>
      </p:sp>
      <p:sp>
        <p:nvSpPr>
          <p:cNvPr id="14352" name="TextBox 16"/>
          <p:cNvSpPr txBox="1">
            <a:spLocks noChangeArrowheads="1"/>
          </p:cNvSpPr>
          <p:nvPr/>
        </p:nvSpPr>
        <p:spPr bwMode="auto">
          <a:xfrm>
            <a:off x="7572375" y="2357438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4</a:t>
            </a:r>
          </a:p>
        </p:txBody>
      </p:sp>
      <p:sp>
        <p:nvSpPr>
          <p:cNvPr id="14353" name="TextBox 18"/>
          <p:cNvSpPr txBox="1">
            <a:spLocks noChangeArrowheads="1"/>
          </p:cNvSpPr>
          <p:nvPr/>
        </p:nvSpPr>
        <p:spPr bwMode="auto">
          <a:xfrm>
            <a:off x="1282700" y="4214813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5</a:t>
            </a:r>
          </a:p>
        </p:txBody>
      </p:sp>
      <p:sp>
        <p:nvSpPr>
          <p:cNvPr id="14354" name="TextBox 19"/>
          <p:cNvSpPr txBox="1">
            <a:spLocks noChangeArrowheads="1"/>
          </p:cNvSpPr>
          <p:nvPr/>
        </p:nvSpPr>
        <p:spPr bwMode="auto">
          <a:xfrm>
            <a:off x="3071813" y="4264025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6</a:t>
            </a:r>
          </a:p>
        </p:txBody>
      </p:sp>
      <p:sp>
        <p:nvSpPr>
          <p:cNvPr id="14355" name="TextBox 20"/>
          <p:cNvSpPr txBox="1">
            <a:spLocks noChangeArrowheads="1"/>
          </p:cNvSpPr>
          <p:nvPr/>
        </p:nvSpPr>
        <p:spPr bwMode="auto">
          <a:xfrm>
            <a:off x="5572125" y="4286250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7</a:t>
            </a:r>
          </a:p>
        </p:txBody>
      </p:sp>
      <p:sp>
        <p:nvSpPr>
          <p:cNvPr id="14356" name="TextBox 21"/>
          <p:cNvSpPr txBox="1">
            <a:spLocks noChangeArrowheads="1"/>
          </p:cNvSpPr>
          <p:nvPr/>
        </p:nvSpPr>
        <p:spPr bwMode="auto">
          <a:xfrm>
            <a:off x="7643813" y="4143375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8</a:t>
            </a:r>
          </a:p>
        </p:txBody>
      </p:sp>
      <p:sp>
        <p:nvSpPr>
          <p:cNvPr id="14357" name="TextBox 22"/>
          <p:cNvSpPr txBox="1">
            <a:spLocks noChangeArrowheads="1"/>
          </p:cNvSpPr>
          <p:nvPr/>
        </p:nvSpPr>
        <p:spPr bwMode="auto">
          <a:xfrm>
            <a:off x="2571750" y="5500688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9</a:t>
            </a:r>
          </a:p>
        </p:txBody>
      </p:sp>
      <p:sp>
        <p:nvSpPr>
          <p:cNvPr id="14358" name="TextBox 23"/>
          <p:cNvSpPr txBox="1">
            <a:spLocks noChangeArrowheads="1"/>
          </p:cNvSpPr>
          <p:nvPr/>
        </p:nvSpPr>
        <p:spPr bwMode="auto">
          <a:xfrm>
            <a:off x="6643688" y="5500688"/>
            <a:ext cx="3841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10</a:t>
            </a:r>
          </a:p>
        </p:txBody>
      </p:sp>
      <p:sp>
        <p:nvSpPr>
          <p:cNvPr id="14359" name="TextBox 24"/>
          <p:cNvSpPr txBox="1">
            <a:spLocks noChangeArrowheads="1"/>
          </p:cNvSpPr>
          <p:nvPr/>
        </p:nvSpPr>
        <p:spPr bwMode="auto">
          <a:xfrm>
            <a:off x="357188" y="5905500"/>
            <a:ext cx="8401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 – кельма, 2 –отрезовка, 3 - штукатурная лопатка, 4 – скребки, 5 – ковш, 6 – сокол, 7 – полутерок,</a:t>
            </a:r>
          </a:p>
          <a:p>
            <a:r>
              <a:rPr lang="ru-RU" sz="1400"/>
              <a:t>8 – нож, 9 – терка, 10 - молоток</a:t>
            </a:r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0F432A-2619-4207-9CD1-8E623E4B94C8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714375"/>
          </a:xfrm>
        </p:spPr>
        <p:txBody>
          <a:bodyPr/>
          <a:lstStyle/>
          <a:p>
            <a:r>
              <a:rPr lang="ru-RU" sz="3600" smtClean="0"/>
              <a:t>Ручные инструменты для штукатурных работ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9" grpId="0"/>
      <p:bldP spid="14350" grpId="0"/>
      <p:bldP spid="14351" grpId="0"/>
      <p:bldP spid="14352" grpId="0"/>
      <p:bldP spid="14353" grpId="0"/>
      <p:bldP spid="14354" grpId="0"/>
      <p:bldP spid="14355" grpId="0"/>
      <p:bldP spid="14356" grpId="0"/>
      <p:bldP spid="14357" grpId="0"/>
      <p:bldP spid="14358" grpId="0"/>
      <p:bldP spid="14359" grpId="0"/>
      <p:bldP spid="143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28625" y="357188"/>
            <a:ext cx="8229600" cy="571500"/>
          </a:xfrm>
        </p:spPr>
        <p:txBody>
          <a:bodyPr/>
          <a:lstStyle/>
          <a:p>
            <a:r>
              <a:rPr lang="ru-RU" sz="3600" smtClean="0"/>
              <a:t>Приемы выполнения штукатурных работ</a:t>
            </a:r>
          </a:p>
        </p:txBody>
      </p:sp>
      <p:pic>
        <p:nvPicPr>
          <p:cNvPr id="15363" name="Picture 2" descr="C:\Documents and Settings\DJ_SergeyL\Рабочий стол\Презентации\12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0" y="1643063"/>
            <a:ext cx="3565525" cy="310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3" descr="C:\Documents and Settings\DJ_SergeyL\Рабочий стол\Презентации\12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1643063"/>
            <a:ext cx="356870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2143125" y="4929188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а</a:t>
            </a:r>
          </a:p>
        </p:txBody>
      </p:sp>
      <p:sp>
        <p:nvSpPr>
          <p:cNvPr id="15366" name="TextBox 6"/>
          <p:cNvSpPr txBox="1">
            <a:spLocks noChangeArrowheads="1"/>
          </p:cNvSpPr>
          <p:nvPr/>
        </p:nvSpPr>
        <p:spPr bwMode="auto">
          <a:xfrm>
            <a:off x="6643688" y="4929188"/>
            <a:ext cx="2873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б</a:t>
            </a:r>
          </a:p>
        </p:txBody>
      </p:sp>
      <p:sp>
        <p:nvSpPr>
          <p:cNvPr id="15367" name="TextBox 7"/>
          <p:cNvSpPr txBox="1">
            <a:spLocks noChangeArrowheads="1"/>
          </p:cNvSpPr>
          <p:nvPr/>
        </p:nvSpPr>
        <p:spPr bwMode="auto">
          <a:xfrm>
            <a:off x="1774825" y="5786438"/>
            <a:ext cx="54403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а – набрасывание штукатурки, б – разравнивание штукатурки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018013-7EFC-4A7A-857B-138B61F7AD22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5" grpId="0"/>
      <p:bldP spid="15366" grpId="0"/>
      <p:bldP spid="153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571500" y="1714500"/>
            <a:ext cx="8143875" cy="1857375"/>
          </a:xfrm>
        </p:spPr>
        <p:txBody>
          <a:bodyPr/>
          <a:lstStyle/>
          <a:p>
            <a:r>
              <a:rPr lang="en-US" sz="5400" smtClean="0"/>
              <a:t>III</a:t>
            </a:r>
            <a:br>
              <a:rPr lang="en-US" sz="5400" smtClean="0"/>
            </a:br>
            <a:r>
              <a:rPr lang="en-US" sz="5400" smtClean="0"/>
              <a:t/>
            </a:r>
            <a:br>
              <a:rPr lang="en-US" sz="5400" smtClean="0"/>
            </a:br>
            <a:r>
              <a:rPr lang="ru-RU" sz="5400" smtClean="0"/>
              <a:t>Облицовка поверхностей плиткой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3FEF3E-A93C-4ACA-B709-536AE8218CAD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8229600" cy="857250"/>
          </a:xfrm>
        </p:spPr>
        <p:txBody>
          <a:bodyPr/>
          <a:lstStyle/>
          <a:p>
            <a:r>
              <a:rPr lang="ru-RU" sz="3600" smtClean="0"/>
              <a:t>Ручные инструменты для облицовки поверхностей плиткой</a:t>
            </a:r>
          </a:p>
        </p:txBody>
      </p:sp>
      <p:pic>
        <p:nvPicPr>
          <p:cNvPr id="17411" name="Picture 2" descr="C:\Documents and Settings\DJ_SergeyL\Рабочий стол\Презентации\13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900" y="1192213"/>
            <a:ext cx="3625850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3" descr="C:\Documents and Settings\DJ_SergeyL\Рабочий стол\Презентации\13б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97313" y="1360488"/>
            <a:ext cx="746125" cy="261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4" descr="C:\Documents and Settings\DJ_SergeyL\Рабочий стол\Презентации\13в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5" y="1525588"/>
            <a:ext cx="663575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5" descr="C:\Documents and Settings\DJ_SergeyL\Рабочий стол\Презентации\13г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7313" y="4049713"/>
            <a:ext cx="2973387" cy="167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6" descr="C:\Documents and Settings\DJ_SergeyL\Рабочий стол\Презентации\13д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65288" y="2692400"/>
            <a:ext cx="1906587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7" descr="C:\Documents and Settings\DJ_SergeyL\Рабочий стол\Презентации\13е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58000" y="1477963"/>
            <a:ext cx="1647825" cy="109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8" descr="C:\Documents and Settings\DJ_SergeyL\Рабочий стол\Презентации\13ж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43625" y="2906713"/>
            <a:ext cx="2795588" cy="113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9" descr="C:\Documents and Settings\DJ_SergeyL\Рабочий стол\Презентации\13з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202238" y="4406900"/>
            <a:ext cx="2155825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9" name="TextBox 11"/>
          <p:cNvSpPr txBox="1">
            <a:spLocks noChangeArrowheads="1"/>
          </p:cNvSpPr>
          <p:nvPr/>
        </p:nvSpPr>
        <p:spPr bwMode="auto">
          <a:xfrm>
            <a:off x="1214438" y="2335213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</a:t>
            </a:r>
          </a:p>
        </p:txBody>
      </p:sp>
      <p:sp>
        <p:nvSpPr>
          <p:cNvPr id="17420" name="TextBox 12"/>
          <p:cNvSpPr txBox="1">
            <a:spLocks noChangeArrowheads="1"/>
          </p:cNvSpPr>
          <p:nvPr/>
        </p:nvSpPr>
        <p:spPr bwMode="auto">
          <a:xfrm>
            <a:off x="2573338" y="3549650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2</a:t>
            </a:r>
          </a:p>
        </p:txBody>
      </p:sp>
      <p:sp>
        <p:nvSpPr>
          <p:cNvPr id="17421" name="TextBox 13"/>
          <p:cNvSpPr txBox="1">
            <a:spLocks noChangeArrowheads="1"/>
          </p:cNvSpPr>
          <p:nvPr/>
        </p:nvSpPr>
        <p:spPr bwMode="auto">
          <a:xfrm>
            <a:off x="4073525" y="4049713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3</a:t>
            </a:r>
          </a:p>
        </p:txBody>
      </p:sp>
      <p:sp>
        <p:nvSpPr>
          <p:cNvPr id="17422" name="TextBox 14"/>
          <p:cNvSpPr txBox="1">
            <a:spLocks noChangeArrowheads="1"/>
          </p:cNvSpPr>
          <p:nvPr/>
        </p:nvSpPr>
        <p:spPr bwMode="auto">
          <a:xfrm>
            <a:off x="5214938" y="4049713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4</a:t>
            </a:r>
          </a:p>
        </p:txBody>
      </p:sp>
      <p:sp>
        <p:nvSpPr>
          <p:cNvPr id="17423" name="TextBox 15"/>
          <p:cNvSpPr txBox="1">
            <a:spLocks noChangeArrowheads="1"/>
          </p:cNvSpPr>
          <p:nvPr/>
        </p:nvSpPr>
        <p:spPr bwMode="auto">
          <a:xfrm>
            <a:off x="7643813" y="2620963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5</a:t>
            </a:r>
          </a:p>
        </p:txBody>
      </p:sp>
      <p:sp>
        <p:nvSpPr>
          <p:cNvPr id="17424" name="TextBox 16"/>
          <p:cNvSpPr txBox="1">
            <a:spLocks noChangeArrowheads="1"/>
          </p:cNvSpPr>
          <p:nvPr/>
        </p:nvSpPr>
        <p:spPr bwMode="auto">
          <a:xfrm>
            <a:off x="7643813" y="3978275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6</a:t>
            </a:r>
          </a:p>
        </p:txBody>
      </p:sp>
      <p:sp>
        <p:nvSpPr>
          <p:cNvPr id="17425" name="TextBox 17"/>
          <p:cNvSpPr txBox="1">
            <a:spLocks noChangeArrowheads="1"/>
          </p:cNvSpPr>
          <p:nvPr/>
        </p:nvSpPr>
        <p:spPr bwMode="auto">
          <a:xfrm>
            <a:off x="2643188" y="5692775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7</a:t>
            </a:r>
          </a:p>
        </p:txBody>
      </p:sp>
      <p:sp>
        <p:nvSpPr>
          <p:cNvPr id="17426" name="TextBox 18"/>
          <p:cNvSpPr txBox="1">
            <a:spLocks noChangeArrowheads="1"/>
          </p:cNvSpPr>
          <p:nvPr/>
        </p:nvSpPr>
        <p:spPr bwMode="auto">
          <a:xfrm>
            <a:off x="6429375" y="5692775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8</a:t>
            </a:r>
          </a:p>
        </p:txBody>
      </p:sp>
      <p:sp>
        <p:nvSpPr>
          <p:cNvPr id="17427" name="TextBox 19"/>
          <p:cNvSpPr txBox="1">
            <a:spLocks noChangeArrowheads="1"/>
          </p:cNvSpPr>
          <p:nvPr/>
        </p:nvSpPr>
        <p:spPr bwMode="auto">
          <a:xfrm>
            <a:off x="492125" y="5978525"/>
            <a:ext cx="81518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 – весок, 2 – клещи, 3 – стеклорез, 4 – молоток, 5 – штыри, 6 – лопатка, 7 – угольник, 8 - брусок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2F0D20-492E-438B-A5CF-C62FC2398B23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1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2" dur="1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9" grpId="0"/>
      <p:bldP spid="17420" grpId="0"/>
      <p:bldP spid="17421" grpId="0"/>
      <p:bldP spid="17422" grpId="0"/>
      <p:bldP spid="17423" grpId="0"/>
      <p:bldP spid="17424" grpId="0"/>
      <p:bldP spid="17425" grpId="0"/>
      <p:bldP spid="17426" grpId="0"/>
      <p:bldP spid="174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571500"/>
          </a:xfrm>
        </p:spPr>
        <p:txBody>
          <a:bodyPr/>
          <a:lstStyle/>
          <a:p>
            <a:r>
              <a:rPr lang="ru-RU" sz="3600" smtClean="0"/>
              <a:t>Облицовка глазурованной плиткой</a:t>
            </a:r>
          </a:p>
        </p:txBody>
      </p:sp>
      <p:pic>
        <p:nvPicPr>
          <p:cNvPr id="18435" name="Picture 2" descr="C:\Documents and Settings\DJ_SergeyL\Рабочий стол\Презентации\14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1277938"/>
            <a:ext cx="5678488" cy="336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3" descr="C:\Documents and Settings\DJ_SergeyL\Рабочий стол\Презентации\14б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38" y="977900"/>
            <a:ext cx="2652712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1143000" y="3857625"/>
            <a:ext cx="1143000" cy="7143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>
            <a:endCxn id="18450" idx="1"/>
          </p:cNvCxnSpPr>
          <p:nvPr/>
        </p:nvCxnSpPr>
        <p:spPr>
          <a:xfrm>
            <a:off x="2286000" y="4429125"/>
            <a:ext cx="500063" cy="825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6200000" flipV="1">
            <a:off x="3072607" y="4001294"/>
            <a:ext cx="355600" cy="714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V="1">
            <a:off x="3143250" y="3357563"/>
            <a:ext cx="928688" cy="7858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 flipH="1" flipV="1">
            <a:off x="3679032" y="3536156"/>
            <a:ext cx="1714500" cy="714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392906" y="4179095"/>
            <a:ext cx="428625" cy="2143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 flipH="1" flipV="1">
            <a:off x="-107156" y="1821657"/>
            <a:ext cx="92868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 flipH="1" flipV="1">
            <a:off x="714376" y="1500187"/>
            <a:ext cx="285750" cy="142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 flipH="1" flipV="1">
            <a:off x="1285875" y="1714500"/>
            <a:ext cx="357188" cy="714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16200000" flipV="1">
            <a:off x="2071688" y="1714500"/>
            <a:ext cx="357188" cy="714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2963863" y="1250950"/>
            <a:ext cx="287337" cy="2143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48" name="TextBox 39"/>
          <p:cNvSpPr txBox="1">
            <a:spLocks noChangeArrowheads="1"/>
          </p:cNvSpPr>
          <p:nvPr/>
        </p:nvSpPr>
        <p:spPr bwMode="auto">
          <a:xfrm>
            <a:off x="3786188" y="4143375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</a:t>
            </a:r>
          </a:p>
        </p:txBody>
      </p:sp>
      <p:sp>
        <p:nvSpPr>
          <p:cNvPr id="18449" name="TextBox 40"/>
          <p:cNvSpPr txBox="1">
            <a:spLocks noChangeArrowheads="1"/>
          </p:cNvSpPr>
          <p:nvPr/>
        </p:nvSpPr>
        <p:spPr bwMode="auto">
          <a:xfrm>
            <a:off x="3214688" y="4143375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2</a:t>
            </a:r>
          </a:p>
        </p:txBody>
      </p:sp>
      <p:sp>
        <p:nvSpPr>
          <p:cNvPr id="18450" name="TextBox 41"/>
          <p:cNvSpPr txBox="1">
            <a:spLocks noChangeArrowheads="1"/>
          </p:cNvSpPr>
          <p:nvPr/>
        </p:nvSpPr>
        <p:spPr bwMode="auto">
          <a:xfrm>
            <a:off x="2786063" y="4357688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3</a:t>
            </a:r>
          </a:p>
        </p:txBody>
      </p:sp>
      <p:sp>
        <p:nvSpPr>
          <p:cNvPr id="18451" name="TextBox 43"/>
          <p:cNvSpPr txBox="1">
            <a:spLocks noChangeArrowheads="1"/>
          </p:cNvSpPr>
          <p:nvPr/>
        </p:nvSpPr>
        <p:spPr bwMode="auto">
          <a:xfrm>
            <a:off x="928688" y="4429125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4</a:t>
            </a:r>
          </a:p>
        </p:txBody>
      </p:sp>
      <p:sp>
        <p:nvSpPr>
          <p:cNvPr id="18452" name="TextBox 44"/>
          <p:cNvSpPr txBox="1">
            <a:spLocks noChangeArrowheads="1"/>
          </p:cNvSpPr>
          <p:nvPr/>
        </p:nvSpPr>
        <p:spPr bwMode="auto">
          <a:xfrm>
            <a:off x="285750" y="4357688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5</a:t>
            </a:r>
          </a:p>
        </p:txBody>
      </p:sp>
      <p:sp>
        <p:nvSpPr>
          <p:cNvPr id="18453" name="TextBox 45"/>
          <p:cNvSpPr txBox="1">
            <a:spLocks noChangeArrowheads="1"/>
          </p:cNvSpPr>
          <p:nvPr/>
        </p:nvSpPr>
        <p:spPr bwMode="auto">
          <a:xfrm>
            <a:off x="214313" y="1143000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6</a:t>
            </a:r>
          </a:p>
        </p:txBody>
      </p:sp>
      <p:sp>
        <p:nvSpPr>
          <p:cNvPr id="18454" name="TextBox 46"/>
          <p:cNvSpPr txBox="1">
            <a:spLocks noChangeArrowheads="1"/>
          </p:cNvSpPr>
          <p:nvPr/>
        </p:nvSpPr>
        <p:spPr bwMode="auto">
          <a:xfrm>
            <a:off x="858838" y="1214438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7</a:t>
            </a:r>
          </a:p>
        </p:txBody>
      </p:sp>
      <p:sp>
        <p:nvSpPr>
          <p:cNvPr id="18455" name="TextBox 47"/>
          <p:cNvSpPr txBox="1">
            <a:spLocks noChangeArrowheads="1"/>
          </p:cNvSpPr>
          <p:nvPr/>
        </p:nvSpPr>
        <p:spPr bwMode="auto">
          <a:xfrm>
            <a:off x="1357313" y="1285875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8</a:t>
            </a:r>
          </a:p>
        </p:txBody>
      </p:sp>
      <p:sp>
        <p:nvSpPr>
          <p:cNvPr id="18456" name="TextBox 48"/>
          <p:cNvSpPr txBox="1">
            <a:spLocks noChangeArrowheads="1"/>
          </p:cNvSpPr>
          <p:nvPr/>
        </p:nvSpPr>
        <p:spPr bwMode="auto">
          <a:xfrm>
            <a:off x="2073275" y="1285875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9</a:t>
            </a:r>
          </a:p>
        </p:txBody>
      </p:sp>
      <p:sp>
        <p:nvSpPr>
          <p:cNvPr id="18457" name="TextBox 49"/>
          <p:cNvSpPr txBox="1">
            <a:spLocks noChangeArrowheads="1"/>
          </p:cNvSpPr>
          <p:nvPr/>
        </p:nvSpPr>
        <p:spPr bwMode="auto">
          <a:xfrm>
            <a:off x="2714625" y="1000125"/>
            <a:ext cx="3841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10</a:t>
            </a:r>
          </a:p>
        </p:txBody>
      </p:sp>
      <p:sp>
        <p:nvSpPr>
          <p:cNvPr id="18458" name="TextBox 50"/>
          <p:cNvSpPr txBox="1">
            <a:spLocks noChangeArrowheads="1"/>
          </p:cNvSpPr>
          <p:nvPr/>
        </p:nvSpPr>
        <p:spPr bwMode="auto">
          <a:xfrm>
            <a:off x="4273550" y="4406900"/>
            <a:ext cx="3698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11</a:t>
            </a:r>
          </a:p>
        </p:txBody>
      </p:sp>
      <p:sp>
        <p:nvSpPr>
          <p:cNvPr id="52" name="Половина рамки 51"/>
          <p:cNvSpPr/>
          <p:nvPr/>
        </p:nvSpPr>
        <p:spPr>
          <a:xfrm>
            <a:off x="5929313" y="857250"/>
            <a:ext cx="500062" cy="285750"/>
          </a:xfrm>
          <a:prstGeom prst="halfFram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53" name="Половина рамки 52"/>
          <p:cNvSpPr/>
          <p:nvPr/>
        </p:nvSpPr>
        <p:spPr>
          <a:xfrm rot="10800000" flipV="1">
            <a:off x="6143625" y="857250"/>
            <a:ext cx="428625" cy="285750"/>
          </a:xfrm>
          <a:prstGeom prst="halfFram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8461" name="TextBox 53"/>
          <p:cNvSpPr txBox="1">
            <a:spLocks noChangeArrowheads="1"/>
          </p:cNvSpPr>
          <p:nvPr/>
        </p:nvSpPr>
        <p:spPr bwMode="auto">
          <a:xfrm>
            <a:off x="6643688" y="835025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а</a:t>
            </a:r>
          </a:p>
        </p:txBody>
      </p:sp>
      <p:sp>
        <p:nvSpPr>
          <p:cNvPr id="18462" name="TextBox 54"/>
          <p:cNvSpPr txBox="1">
            <a:spLocks noChangeArrowheads="1"/>
          </p:cNvSpPr>
          <p:nvPr/>
        </p:nvSpPr>
        <p:spPr bwMode="auto">
          <a:xfrm>
            <a:off x="6786563" y="4978400"/>
            <a:ext cx="2873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б</a:t>
            </a:r>
          </a:p>
        </p:txBody>
      </p:sp>
      <p:sp>
        <p:nvSpPr>
          <p:cNvPr id="18463" name="TextBox 55"/>
          <p:cNvSpPr txBox="1">
            <a:spLocks noChangeArrowheads="1"/>
          </p:cNvSpPr>
          <p:nvPr/>
        </p:nvSpPr>
        <p:spPr bwMode="auto">
          <a:xfrm>
            <a:off x="214313" y="5286375"/>
            <a:ext cx="4335462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Облицовка стен: 1 – внутренний уголок, </a:t>
            </a:r>
          </a:p>
          <a:p>
            <a:r>
              <a:rPr lang="ru-RU" sz="1400"/>
              <a:t>2,3 – плинтусовые уголки, 4 – внешний уголок,</a:t>
            </a:r>
          </a:p>
          <a:p>
            <a:r>
              <a:rPr lang="ru-RU" sz="1400"/>
              <a:t>5 – плинтусовая плитка, 6 – квадратная рядовая</a:t>
            </a:r>
          </a:p>
          <a:p>
            <a:r>
              <a:rPr lang="ru-RU" sz="1400"/>
              <a:t>плитка, 7 – карнизная плитка, 8 – поясок, </a:t>
            </a:r>
          </a:p>
          <a:p>
            <a:r>
              <a:rPr lang="ru-RU" sz="1400"/>
              <a:t>9,10 – уголки карниза, 11 – плитка со скругленной</a:t>
            </a:r>
          </a:p>
          <a:p>
            <a:r>
              <a:rPr lang="ru-RU" sz="1400"/>
              <a:t>кромкой(с завалом)</a:t>
            </a:r>
          </a:p>
        </p:txBody>
      </p:sp>
      <p:sp>
        <p:nvSpPr>
          <p:cNvPr id="18464" name="TextBox 56"/>
          <p:cNvSpPr txBox="1">
            <a:spLocks noChangeArrowheads="1"/>
          </p:cNvSpPr>
          <p:nvPr/>
        </p:nvSpPr>
        <p:spPr bwMode="auto">
          <a:xfrm>
            <a:off x="4857750" y="5476875"/>
            <a:ext cx="42370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Облицовка стен с устройством уширенного шва:</a:t>
            </a:r>
          </a:p>
          <a:p>
            <a:r>
              <a:rPr lang="ru-RU" sz="1400"/>
              <a:t>а – скоба, б - облицовка</a:t>
            </a:r>
          </a:p>
        </p:txBody>
      </p:sp>
      <p:sp>
        <p:nvSpPr>
          <p:cNvPr id="33" name="Номер слайда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9A0D59-5596-4A6D-B3CB-F057E1911112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48" grpId="0"/>
      <p:bldP spid="18449" grpId="0"/>
      <p:bldP spid="18450" grpId="0"/>
      <p:bldP spid="18451" grpId="0"/>
      <p:bldP spid="18452" grpId="0"/>
      <p:bldP spid="18453" grpId="0"/>
      <p:bldP spid="18454" grpId="0"/>
      <p:bldP spid="18455" grpId="0"/>
      <p:bldP spid="18456" grpId="0"/>
      <p:bldP spid="18457" grpId="0"/>
      <p:bldP spid="18458" grpId="0"/>
      <p:bldP spid="52" grpId="0" animBg="1"/>
      <p:bldP spid="53" grpId="0" animBg="1"/>
      <p:bldP spid="18461" grpId="0"/>
      <p:bldP spid="18462" grpId="0"/>
      <p:bldP spid="18463" grpId="0"/>
      <p:bldP spid="1846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571500"/>
          </a:xfrm>
        </p:spPr>
        <p:txBody>
          <a:bodyPr/>
          <a:lstStyle/>
          <a:p>
            <a:r>
              <a:rPr lang="ru-RU" sz="3600" smtClean="0"/>
              <a:t>Облицовка полов глазурованной плиткой</a:t>
            </a:r>
          </a:p>
        </p:txBody>
      </p:sp>
      <p:pic>
        <p:nvPicPr>
          <p:cNvPr id="19459" name="Picture 2" descr="C:\Documents and Settings\DJ_SergeyL\Рабочий стол\Презентации\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571500"/>
            <a:ext cx="2541588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3" descr="C:\Documents and Settings\DJ_SergeyL\Рабочий стол\Презентации\15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3214688"/>
            <a:ext cx="2571750" cy="227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Box 5"/>
          <p:cNvSpPr txBox="1">
            <a:spLocks noChangeArrowheads="1"/>
          </p:cNvSpPr>
          <p:nvPr/>
        </p:nvSpPr>
        <p:spPr bwMode="auto">
          <a:xfrm>
            <a:off x="1644650" y="2928938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а</a:t>
            </a:r>
          </a:p>
        </p:txBody>
      </p:sp>
      <p:sp>
        <p:nvSpPr>
          <p:cNvPr id="19462" name="TextBox 6"/>
          <p:cNvSpPr txBox="1">
            <a:spLocks noChangeArrowheads="1"/>
          </p:cNvSpPr>
          <p:nvPr/>
        </p:nvSpPr>
        <p:spPr bwMode="auto">
          <a:xfrm>
            <a:off x="1641475" y="5500688"/>
            <a:ext cx="2873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б</a:t>
            </a:r>
          </a:p>
        </p:txBody>
      </p:sp>
      <p:sp>
        <p:nvSpPr>
          <p:cNvPr id="19463" name="TextBox 7"/>
          <p:cNvSpPr txBox="1">
            <a:spLocks noChangeArrowheads="1"/>
          </p:cNvSpPr>
          <p:nvPr/>
        </p:nvSpPr>
        <p:spPr bwMode="auto">
          <a:xfrm>
            <a:off x="101600" y="5715000"/>
            <a:ext cx="34210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а – настилка пола из шестигранных</a:t>
            </a:r>
          </a:p>
          <a:p>
            <a:r>
              <a:rPr lang="ru-RU" sz="1400"/>
              <a:t>плиток с фризом, б – настилка пола из</a:t>
            </a:r>
          </a:p>
          <a:p>
            <a:r>
              <a:rPr lang="ru-RU" sz="1400"/>
              <a:t>восьмигранных плиток с квадратными</a:t>
            </a:r>
          </a:p>
          <a:p>
            <a:r>
              <a:rPr lang="ru-RU" sz="1400"/>
              <a:t>вкладышами и фризом</a:t>
            </a:r>
          </a:p>
        </p:txBody>
      </p:sp>
      <p:pic>
        <p:nvPicPr>
          <p:cNvPr id="19464" name="Picture 4" descr="C:\Documents and Settings\DJ_SergeyL\Рабочий стол\Презентации\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11800" y="714375"/>
            <a:ext cx="2203450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5" descr="C:\Documents and Settings\DJ_SergeyL\Рабочий стол\Презентации\16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76875" y="2874963"/>
            <a:ext cx="2166938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6" name="Picture 6" descr="C:\Documents and Settings\DJ_SergeyL\Рабочий стол\Презентации\15б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29275" y="4689475"/>
            <a:ext cx="1943100" cy="159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7" name="TextBox 11"/>
          <p:cNvSpPr txBox="1">
            <a:spLocks noChangeArrowheads="1"/>
          </p:cNvSpPr>
          <p:nvPr/>
        </p:nvSpPr>
        <p:spPr bwMode="auto">
          <a:xfrm>
            <a:off x="5526088" y="571500"/>
            <a:ext cx="21891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Подготовка плитки</a:t>
            </a:r>
          </a:p>
        </p:txBody>
      </p:sp>
      <p:sp>
        <p:nvSpPr>
          <p:cNvPr id="19468" name="TextBox 13"/>
          <p:cNvSpPr txBox="1">
            <a:spLocks noChangeArrowheads="1"/>
          </p:cNvSpPr>
          <p:nvPr/>
        </p:nvSpPr>
        <p:spPr bwMode="auto">
          <a:xfrm>
            <a:off x="6170613" y="2571750"/>
            <a:ext cx="9017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а - резка</a:t>
            </a:r>
          </a:p>
        </p:txBody>
      </p:sp>
      <p:sp>
        <p:nvSpPr>
          <p:cNvPr id="19469" name="TextBox 14"/>
          <p:cNvSpPr txBox="1">
            <a:spLocks noChangeArrowheads="1"/>
          </p:cNvSpPr>
          <p:nvPr/>
        </p:nvSpPr>
        <p:spPr bwMode="auto">
          <a:xfrm>
            <a:off x="5929313" y="4406900"/>
            <a:ext cx="16430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б - раскалывание</a:t>
            </a:r>
          </a:p>
        </p:txBody>
      </p:sp>
      <p:sp>
        <p:nvSpPr>
          <p:cNvPr id="19470" name="TextBox 15"/>
          <p:cNvSpPr txBox="1">
            <a:spLocks noChangeArrowheads="1"/>
          </p:cNvSpPr>
          <p:nvPr/>
        </p:nvSpPr>
        <p:spPr bwMode="auto">
          <a:xfrm>
            <a:off x="5000625" y="6192838"/>
            <a:ext cx="36464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в – притирка кромки на абразивном круге</a:t>
            </a: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D21E67-8643-44E2-AF64-52718FA77531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9462" grpId="0"/>
      <p:bldP spid="19463" grpId="0"/>
      <p:bldP spid="19467" grpId="0"/>
      <p:bldP spid="19468" grpId="0"/>
      <p:bldP spid="19469" grpId="0"/>
      <p:bldP spid="194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571500"/>
          </a:xfrm>
        </p:spPr>
        <p:txBody>
          <a:bodyPr/>
          <a:lstStyle/>
          <a:p>
            <a:r>
              <a:rPr lang="ru-RU" sz="3600" smtClean="0"/>
              <a:t>Способы облицовки стен плитками</a:t>
            </a:r>
          </a:p>
        </p:txBody>
      </p:sp>
      <p:pic>
        <p:nvPicPr>
          <p:cNvPr id="20483" name="Picture 2" descr="C:\Documents and Settings\DJ_SergeyL\Рабочий стол\Презентации\17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00" y="2571750"/>
            <a:ext cx="1722438" cy="173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3" descr="C:\Documents and Settings\DJ_SergeyL\Рабочий стол\Презентации\17в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525" y="4572000"/>
            <a:ext cx="1784350" cy="177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4" descr="C:\Documents and Settings\DJ_SergeyL\Рабочий стол\Презентации\17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" y="635000"/>
            <a:ext cx="1643062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TextBox 6"/>
          <p:cNvSpPr txBox="1">
            <a:spLocks noChangeArrowheads="1"/>
          </p:cNvSpPr>
          <p:nvPr/>
        </p:nvSpPr>
        <p:spPr bwMode="auto">
          <a:xfrm>
            <a:off x="785813" y="2286000"/>
            <a:ext cx="1357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а – шов в шов</a:t>
            </a:r>
          </a:p>
        </p:txBody>
      </p:sp>
      <p:sp>
        <p:nvSpPr>
          <p:cNvPr id="20487" name="TextBox 7"/>
          <p:cNvSpPr txBox="1">
            <a:spLocks noChangeArrowheads="1"/>
          </p:cNvSpPr>
          <p:nvPr/>
        </p:nvSpPr>
        <p:spPr bwMode="auto">
          <a:xfrm>
            <a:off x="785813" y="4214813"/>
            <a:ext cx="13065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б - вразбежку</a:t>
            </a:r>
          </a:p>
        </p:txBody>
      </p:sp>
      <p:sp>
        <p:nvSpPr>
          <p:cNvPr id="20488" name="TextBox 8"/>
          <p:cNvSpPr txBox="1">
            <a:spLocks noChangeArrowheads="1"/>
          </p:cNvSpPr>
          <p:nvPr/>
        </p:nvSpPr>
        <p:spPr bwMode="auto">
          <a:xfrm>
            <a:off x="714375" y="6357938"/>
            <a:ext cx="15954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в – по диагонали</a:t>
            </a:r>
          </a:p>
        </p:txBody>
      </p:sp>
      <p:pic>
        <p:nvPicPr>
          <p:cNvPr id="20489" name="Picture 5" descr="C:\Documents and Settings\DJ_SergeyL\Рабочий стол\Презентации\18б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0" y="3260725"/>
            <a:ext cx="1762125" cy="288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Picture 6" descr="C:\Documents and Settings\DJ_SergeyL\Рабочий стол\Презентации\18в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0813" y="3214688"/>
            <a:ext cx="1785937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1" name="Picture 7" descr="C:\Documents and Settings\DJ_SergeyL\Рабочий стол\Презентации\18а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43413" y="714375"/>
            <a:ext cx="2630487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2" name="TextBox 12"/>
          <p:cNvSpPr txBox="1">
            <a:spLocks noChangeArrowheads="1"/>
          </p:cNvSpPr>
          <p:nvPr/>
        </p:nvSpPr>
        <p:spPr bwMode="auto">
          <a:xfrm>
            <a:off x="4500563" y="2763838"/>
            <a:ext cx="27368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а – по рейке и маячной плитке</a:t>
            </a:r>
          </a:p>
        </p:txBody>
      </p:sp>
      <p:sp>
        <p:nvSpPr>
          <p:cNvPr id="20493" name="Прямоугольник 13"/>
          <p:cNvSpPr>
            <a:spLocks noChangeArrowheads="1"/>
          </p:cNvSpPr>
          <p:nvPr/>
        </p:nvSpPr>
        <p:spPr bwMode="auto">
          <a:xfrm>
            <a:off x="3357563" y="6286500"/>
            <a:ext cx="14652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б – по шаблону</a:t>
            </a:r>
          </a:p>
        </p:txBody>
      </p:sp>
      <p:sp>
        <p:nvSpPr>
          <p:cNvPr id="20494" name="Прямоугольник 14"/>
          <p:cNvSpPr>
            <a:spLocks noChangeArrowheads="1"/>
          </p:cNvSpPr>
          <p:nvPr/>
        </p:nvSpPr>
        <p:spPr bwMode="auto">
          <a:xfrm>
            <a:off x="6415088" y="6286500"/>
            <a:ext cx="20145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в – с помощью скобок</a:t>
            </a: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CA3C61-DF77-4B6E-A74F-4986AA7BFCB9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6" grpId="0"/>
      <p:bldP spid="20487" grpId="0"/>
      <p:bldP spid="20488" grpId="0"/>
      <p:bldP spid="20492" grpId="0"/>
      <p:bldP spid="20493" grpId="0"/>
      <p:bldP spid="2049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3"/>
          <p:cNvSpPr txBox="1">
            <a:spLocks noChangeArrowheads="1"/>
          </p:cNvSpPr>
          <p:nvPr/>
        </p:nvSpPr>
        <p:spPr bwMode="auto">
          <a:xfrm>
            <a:off x="500063" y="714375"/>
            <a:ext cx="8215312" cy="424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5400">
                <a:latin typeface="Times New Roman" pitchFamily="18" charset="0"/>
                <a:cs typeface="Times New Roman" pitchFamily="18" charset="0"/>
              </a:rPr>
              <a:t>I</a:t>
            </a:r>
          </a:p>
          <a:p>
            <a:pPr algn="ctr"/>
            <a:endParaRPr lang="ru-RU" sz="540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>
                <a:latin typeface="Times New Roman" pitchFamily="18" charset="0"/>
                <a:cs typeface="Times New Roman" pitchFamily="18" charset="0"/>
              </a:rPr>
              <a:t>Ремонт элементов систем</a:t>
            </a:r>
          </a:p>
          <a:p>
            <a:pPr algn="ctr"/>
            <a:r>
              <a:rPr lang="ru-RU" sz="5400">
                <a:latin typeface="Times New Roman" pitchFamily="18" charset="0"/>
                <a:cs typeface="Times New Roman" pitchFamily="18" charset="0"/>
              </a:rPr>
              <a:t> водоснабжения</a:t>
            </a:r>
          </a:p>
          <a:p>
            <a:pPr algn="ctr"/>
            <a:r>
              <a:rPr lang="ru-RU" sz="5400">
                <a:latin typeface="Times New Roman" pitchFamily="18" charset="0"/>
                <a:cs typeface="Times New Roman" pitchFamily="18" charset="0"/>
              </a:rPr>
              <a:t> и канализации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54D14F-90AE-4BB0-B051-D79109F09DD8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885825" y="1428750"/>
            <a:ext cx="7400925" cy="2643188"/>
          </a:xfrm>
        </p:spPr>
        <p:txBody>
          <a:bodyPr/>
          <a:lstStyle/>
          <a:p>
            <a:r>
              <a:rPr lang="en-US" sz="5400" smtClean="0"/>
              <a:t>IV</a:t>
            </a:r>
            <a:br>
              <a:rPr lang="en-US" sz="5400" smtClean="0"/>
            </a:br>
            <a:r>
              <a:rPr lang="en-US" sz="5400" smtClean="0"/>
              <a:t/>
            </a:r>
            <a:br>
              <a:rPr lang="en-US" sz="5400" smtClean="0"/>
            </a:br>
            <a:r>
              <a:rPr lang="ru-RU" sz="5400" smtClean="0"/>
              <a:t>Простейший ремонт в жилом помещении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B46B01-DCD1-446F-8738-9508D83F20CB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642938"/>
          </a:xfrm>
        </p:spPr>
        <p:txBody>
          <a:bodyPr/>
          <a:lstStyle/>
          <a:p>
            <a:r>
              <a:rPr lang="ru-RU" sz="3600" smtClean="0"/>
              <a:t>Мебельная фурнитура</a:t>
            </a:r>
          </a:p>
        </p:txBody>
      </p:sp>
      <p:pic>
        <p:nvPicPr>
          <p:cNvPr id="22531" name="Picture 4" descr="C:\Documents and Settings\DJ_SergeyL\Рабочий стол\Презентации\Новая папка\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1000125"/>
            <a:ext cx="7143750" cy="444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Box 4"/>
          <p:cNvSpPr txBox="1">
            <a:spLocks noChangeArrowheads="1"/>
          </p:cNvSpPr>
          <p:nvPr/>
        </p:nvSpPr>
        <p:spPr bwMode="auto">
          <a:xfrm>
            <a:off x="2428875" y="2071688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</a:t>
            </a:r>
          </a:p>
        </p:txBody>
      </p:sp>
      <p:sp>
        <p:nvSpPr>
          <p:cNvPr id="22533" name="TextBox 5"/>
          <p:cNvSpPr txBox="1">
            <a:spLocks noChangeArrowheads="1"/>
          </p:cNvSpPr>
          <p:nvPr/>
        </p:nvSpPr>
        <p:spPr bwMode="auto">
          <a:xfrm>
            <a:off x="4857750" y="2071688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2</a:t>
            </a:r>
          </a:p>
        </p:txBody>
      </p:sp>
      <p:sp>
        <p:nvSpPr>
          <p:cNvPr id="22534" name="TextBox 6"/>
          <p:cNvSpPr txBox="1">
            <a:spLocks noChangeArrowheads="1"/>
          </p:cNvSpPr>
          <p:nvPr/>
        </p:nvSpPr>
        <p:spPr bwMode="auto">
          <a:xfrm>
            <a:off x="6929438" y="2049463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3</a:t>
            </a:r>
          </a:p>
        </p:txBody>
      </p:sp>
      <p:sp>
        <p:nvSpPr>
          <p:cNvPr id="22535" name="TextBox 7"/>
          <p:cNvSpPr txBox="1">
            <a:spLocks noChangeArrowheads="1"/>
          </p:cNvSpPr>
          <p:nvPr/>
        </p:nvSpPr>
        <p:spPr bwMode="auto">
          <a:xfrm>
            <a:off x="1500188" y="3786188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4</a:t>
            </a:r>
          </a:p>
        </p:txBody>
      </p:sp>
      <p:sp>
        <p:nvSpPr>
          <p:cNvPr id="22536" name="TextBox 8"/>
          <p:cNvSpPr txBox="1">
            <a:spLocks noChangeArrowheads="1"/>
          </p:cNvSpPr>
          <p:nvPr/>
        </p:nvSpPr>
        <p:spPr bwMode="auto">
          <a:xfrm>
            <a:off x="3500438" y="3763963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5</a:t>
            </a:r>
          </a:p>
        </p:txBody>
      </p:sp>
      <p:sp>
        <p:nvSpPr>
          <p:cNvPr id="22537" name="TextBox 9"/>
          <p:cNvSpPr txBox="1">
            <a:spLocks noChangeArrowheads="1"/>
          </p:cNvSpPr>
          <p:nvPr/>
        </p:nvSpPr>
        <p:spPr bwMode="auto">
          <a:xfrm>
            <a:off x="6572250" y="3643313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6</a:t>
            </a:r>
          </a:p>
        </p:txBody>
      </p:sp>
      <p:sp>
        <p:nvSpPr>
          <p:cNvPr id="22538" name="TextBox 10"/>
          <p:cNvSpPr txBox="1">
            <a:spLocks noChangeArrowheads="1"/>
          </p:cNvSpPr>
          <p:nvPr/>
        </p:nvSpPr>
        <p:spPr bwMode="auto">
          <a:xfrm>
            <a:off x="2428875" y="5286375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7</a:t>
            </a:r>
          </a:p>
        </p:txBody>
      </p:sp>
      <p:sp>
        <p:nvSpPr>
          <p:cNvPr id="22539" name="TextBox 11"/>
          <p:cNvSpPr txBox="1">
            <a:spLocks noChangeArrowheads="1"/>
          </p:cNvSpPr>
          <p:nvPr/>
        </p:nvSpPr>
        <p:spPr bwMode="auto">
          <a:xfrm>
            <a:off x="5929313" y="5192713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8</a:t>
            </a:r>
          </a:p>
        </p:txBody>
      </p:sp>
      <p:sp>
        <p:nvSpPr>
          <p:cNvPr id="22540" name="TextBox 12"/>
          <p:cNvSpPr txBox="1">
            <a:spLocks noChangeArrowheads="1"/>
          </p:cNvSpPr>
          <p:nvPr/>
        </p:nvSpPr>
        <p:spPr bwMode="auto">
          <a:xfrm>
            <a:off x="357188" y="5715000"/>
            <a:ext cx="8423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 – уголки, 2 – полкодержатели, 3 – стяжки, 4 – засов, 5 – замки, 6 – ручки, 7 – магнитная защелка,</a:t>
            </a:r>
          </a:p>
          <a:p>
            <a:r>
              <a:rPr lang="ru-RU" sz="1400"/>
              <a:t>8 – петля рояльная</a:t>
            </a: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4FADD8-24FA-44BC-8EA0-BD88EB9E4071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2" grpId="0"/>
      <p:bldP spid="22533" grpId="0"/>
      <p:bldP spid="22534" grpId="0"/>
      <p:bldP spid="22535" grpId="0"/>
      <p:bldP spid="22536" grpId="0"/>
      <p:bldP spid="22537" grpId="0"/>
      <p:bldP spid="22538" grpId="0"/>
      <p:bldP spid="22539" grpId="0"/>
      <p:bldP spid="2254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457200" y="214313"/>
            <a:ext cx="8229600" cy="571500"/>
          </a:xfrm>
        </p:spPr>
        <p:txBody>
          <a:bodyPr/>
          <a:lstStyle/>
          <a:p>
            <a:r>
              <a:rPr lang="ru-RU" sz="3600" smtClean="0"/>
              <a:t>Закрепление настенных предметов</a:t>
            </a:r>
          </a:p>
        </p:txBody>
      </p:sp>
      <p:pic>
        <p:nvPicPr>
          <p:cNvPr id="23555" name="Picture 2" descr="C:\Documents and Settings\DJ_SergeyL\Рабочий стол\Презентации\19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571500"/>
            <a:ext cx="257175" cy="208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3" descr="C:\Documents and Settings\DJ_SergeyL\Рабочий стол\Презентации\19б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3" y="2908300"/>
            <a:ext cx="31115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Прямоугольник 5"/>
          <p:cNvSpPr>
            <a:spLocks noChangeArrowheads="1"/>
          </p:cNvSpPr>
          <p:nvPr/>
        </p:nvSpPr>
        <p:spPr bwMode="auto">
          <a:xfrm>
            <a:off x="785813" y="2643188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а</a:t>
            </a:r>
          </a:p>
        </p:txBody>
      </p:sp>
      <p:sp>
        <p:nvSpPr>
          <p:cNvPr id="23558" name="Прямоугольник 6"/>
          <p:cNvSpPr>
            <a:spLocks noChangeArrowheads="1"/>
          </p:cNvSpPr>
          <p:nvPr/>
        </p:nvSpPr>
        <p:spPr bwMode="auto">
          <a:xfrm>
            <a:off x="785813" y="5000625"/>
            <a:ext cx="2873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б</a:t>
            </a:r>
          </a:p>
        </p:txBody>
      </p:sp>
      <p:sp>
        <p:nvSpPr>
          <p:cNvPr id="23559" name="Прямоугольник 7"/>
          <p:cNvSpPr>
            <a:spLocks noChangeArrowheads="1"/>
          </p:cNvSpPr>
          <p:nvPr/>
        </p:nvSpPr>
        <p:spPr bwMode="auto">
          <a:xfrm>
            <a:off x="144463" y="5286375"/>
            <a:ext cx="2070100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Инструменты для </a:t>
            </a:r>
          </a:p>
          <a:p>
            <a:r>
              <a:rPr lang="ru-RU" sz="1400"/>
              <a:t>пробивания отверстий</a:t>
            </a:r>
          </a:p>
          <a:p>
            <a:r>
              <a:rPr lang="ru-RU" sz="1400"/>
              <a:t>в кирпиче или бетоне:</a:t>
            </a:r>
          </a:p>
          <a:p>
            <a:r>
              <a:rPr lang="ru-RU" sz="1400"/>
              <a:t>а – пробойник</a:t>
            </a:r>
          </a:p>
          <a:p>
            <a:r>
              <a:rPr lang="ru-RU" sz="1400"/>
              <a:t>б - шлямбур</a:t>
            </a:r>
          </a:p>
        </p:txBody>
      </p:sp>
      <p:pic>
        <p:nvPicPr>
          <p:cNvPr id="23560" name="Picture 4" descr="C:\Documents and Settings\DJ_SergeyL\Рабочий стол\Презентации\19в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813" y="1643063"/>
            <a:ext cx="8572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5" descr="C:\Documents and Settings\DJ_SergeyL\Рабочий стол\Презентации\19г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8938" y="1643063"/>
            <a:ext cx="23653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2" name="Picture 6" descr="C:\Documents and Settings\DJ_SergeyL\Рабочий стол\Презентации\19д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57813" y="1785938"/>
            <a:ext cx="3551237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3" name="Прямоугольник 11"/>
          <p:cNvSpPr>
            <a:spLocks noChangeArrowheads="1"/>
          </p:cNvSpPr>
          <p:nvPr/>
        </p:nvSpPr>
        <p:spPr bwMode="auto">
          <a:xfrm>
            <a:off x="2143125" y="3929063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а</a:t>
            </a:r>
          </a:p>
        </p:txBody>
      </p:sp>
      <p:sp>
        <p:nvSpPr>
          <p:cNvPr id="23564" name="Прямоугольник 12"/>
          <p:cNvSpPr>
            <a:spLocks noChangeArrowheads="1"/>
          </p:cNvSpPr>
          <p:nvPr/>
        </p:nvSpPr>
        <p:spPr bwMode="auto">
          <a:xfrm>
            <a:off x="3857625" y="3978275"/>
            <a:ext cx="2873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б</a:t>
            </a:r>
          </a:p>
        </p:txBody>
      </p:sp>
      <p:sp>
        <p:nvSpPr>
          <p:cNvPr id="23565" name="Прямоугольник 13"/>
          <p:cNvSpPr>
            <a:spLocks noChangeArrowheads="1"/>
          </p:cNvSpPr>
          <p:nvPr/>
        </p:nvSpPr>
        <p:spPr bwMode="auto">
          <a:xfrm>
            <a:off x="6357938" y="3929063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в</a:t>
            </a:r>
          </a:p>
        </p:txBody>
      </p:sp>
      <p:sp>
        <p:nvSpPr>
          <p:cNvPr id="23566" name="Прямоугольник 14"/>
          <p:cNvSpPr>
            <a:spLocks noChangeArrowheads="1"/>
          </p:cNvSpPr>
          <p:nvPr/>
        </p:nvSpPr>
        <p:spPr bwMode="auto">
          <a:xfrm>
            <a:off x="2643188" y="5286375"/>
            <a:ext cx="607695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Внешний вид пластмассовой пробки (дюбеля) (а) ;(б) - ее установка в </a:t>
            </a:r>
          </a:p>
          <a:p>
            <a:r>
              <a:rPr lang="ru-RU" sz="1400"/>
              <a:t>отверстие; (в) – завинчивание крепежного шурупа</a:t>
            </a:r>
          </a:p>
          <a:p>
            <a:endParaRPr lang="ru-RU" sz="140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9E4D83-7296-45B3-AA59-595220B8CC7E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7" grpId="0"/>
      <p:bldP spid="23558" grpId="0"/>
      <p:bldP spid="23559" grpId="0"/>
      <p:bldP spid="23563" grpId="0"/>
      <p:bldP spid="23564" grpId="0"/>
      <p:bldP spid="23565" grpId="0"/>
      <p:bldP spid="2356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500063"/>
          </a:xfrm>
        </p:spPr>
        <p:txBody>
          <a:bodyPr/>
          <a:lstStyle/>
          <a:p>
            <a:r>
              <a:rPr lang="ru-RU" sz="3600" smtClean="0"/>
              <a:t>Устройство петель</a:t>
            </a:r>
          </a:p>
        </p:txBody>
      </p:sp>
      <p:pic>
        <p:nvPicPr>
          <p:cNvPr id="24579" name="Picture 3" descr="C:\Documents and Settings\DJ_SergeyL\Рабочий стол\Презентации\Новая папка\б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5" y="1139825"/>
            <a:ext cx="2303463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 descr="C:\Documents and Settings\DJ_SergeyL\Рабочий стол\Презентации\Новая папка\ббб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3143250"/>
            <a:ext cx="2825750" cy="29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 descr="C:\Documents and Settings\DJ_SergeyL\Рабочий стол\Презентации\Новая папка\б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88" y="714375"/>
            <a:ext cx="2071687" cy="228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TextBox 5"/>
          <p:cNvSpPr txBox="1">
            <a:spLocks noChangeArrowheads="1"/>
          </p:cNvSpPr>
          <p:nvPr/>
        </p:nvSpPr>
        <p:spPr bwMode="auto">
          <a:xfrm>
            <a:off x="1714500" y="357188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</a:t>
            </a:r>
          </a:p>
        </p:txBody>
      </p:sp>
      <p:cxnSp>
        <p:nvCxnSpPr>
          <p:cNvPr id="8" name="Прямая соединительная линия 7"/>
          <p:cNvCxnSpPr>
            <a:endCxn id="24582" idx="2"/>
          </p:cNvCxnSpPr>
          <p:nvPr/>
        </p:nvCxnSpPr>
        <p:spPr>
          <a:xfrm rot="5400000" flipH="1" flipV="1">
            <a:off x="1260476" y="762000"/>
            <a:ext cx="692150" cy="4984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stCxn id="24582" idx="2"/>
          </p:cNvCxnSpPr>
          <p:nvPr/>
        </p:nvCxnSpPr>
        <p:spPr>
          <a:xfrm rot="16200000" flipH="1">
            <a:off x="1831976" y="688975"/>
            <a:ext cx="620712" cy="5730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928813" y="2786063"/>
            <a:ext cx="712787" cy="714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348413" y="4000500"/>
            <a:ext cx="1285875" cy="714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1000125" y="4786313"/>
            <a:ext cx="1143000" cy="142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928688" y="4429125"/>
            <a:ext cx="571500" cy="4286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777038" y="3786188"/>
            <a:ext cx="858837" cy="2635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071563" y="5715000"/>
            <a:ext cx="7143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6348413" y="4643438"/>
            <a:ext cx="11811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92" name="TextBox 31"/>
          <p:cNvSpPr txBox="1">
            <a:spLocks noChangeArrowheads="1"/>
          </p:cNvSpPr>
          <p:nvPr/>
        </p:nvSpPr>
        <p:spPr bwMode="auto">
          <a:xfrm>
            <a:off x="714375" y="4786313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</a:t>
            </a:r>
          </a:p>
        </p:txBody>
      </p:sp>
      <p:sp>
        <p:nvSpPr>
          <p:cNvPr id="24593" name="TextBox 32"/>
          <p:cNvSpPr txBox="1">
            <a:spLocks noChangeArrowheads="1"/>
          </p:cNvSpPr>
          <p:nvPr/>
        </p:nvSpPr>
        <p:spPr bwMode="auto">
          <a:xfrm>
            <a:off x="7634288" y="3910013"/>
            <a:ext cx="3127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1</a:t>
            </a:r>
          </a:p>
        </p:txBody>
      </p:sp>
      <p:sp>
        <p:nvSpPr>
          <p:cNvPr id="24594" name="TextBox 33"/>
          <p:cNvSpPr txBox="1">
            <a:spLocks noChangeArrowheads="1"/>
          </p:cNvSpPr>
          <p:nvPr/>
        </p:nvSpPr>
        <p:spPr bwMode="auto">
          <a:xfrm>
            <a:off x="2714625" y="2714625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2</a:t>
            </a:r>
          </a:p>
        </p:txBody>
      </p:sp>
      <p:sp>
        <p:nvSpPr>
          <p:cNvPr id="24595" name="TextBox 34"/>
          <p:cNvSpPr txBox="1">
            <a:spLocks noChangeArrowheads="1"/>
          </p:cNvSpPr>
          <p:nvPr/>
        </p:nvSpPr>
        <p:spPr bwMode="auto">
          <a:xfrm>
            <a:off x="857250" y="5572125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2</a:t>
            </a:r>
          </a:p>
        </p:txBody>
      </p:sp>
      <p:sp>
        <p:nvSpPr>
          <p:cNvPr id="24596" name="TextBox 35"/>
          <p:cNvSpPr txBox="1">
            <a:spLocks noChangeArrowheads="1"/>
          </p:cNvSpPr>
          <p:nvPr/>
        </p:nvSpPr>
        <p:spPr bwMode="auto">
          <a:xfrm>
            <a:off x="7419975" y="4481513"/>
            <a:ext cx="3127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2</a:t>
            </a:r>
          </a:p>
        </p:txBody>
      </p:sp>
      <p:sp>
        <p:nvSpPr>
          <p:cNvPr id="24597" name="TextBox 37"/>
          <p:cNvSpPr txBox="1">
            <a:spLocks noChangeArrowheads="1"/>
          </p:cNvSpPr>
          <p:nvPr/>
        </p:nvSpPr>
        <p:spPr bwMode="auto">
          <a:xfrm>
            <a:off x="1219200" y="2906713"/>
            <a:ext cx="13525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а - форточной</a:t>
            </a:r>
          </a:p>
        </p:txBody>
      </p:sp>
      <p:sp>
        <p:nvSpPr>
          <p:cNvPr id="24598" name="TextBox 39"/>
          <p:cNvSpPr txBox="1">
            <a:spLocks noChangeArrowheads="1"/>
          </p:cNvSpPr>
          <p:nvPr/>
        </p:nvSpPr>
        <p:spPr bwMode="auto">
          <a:xfrm>
            <a:off x="836613" y="6000750"/>
            <a:ext cx="20923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б -  оконной накладкой</a:t>
            </a:r>
          </a:p>
        </p:txBody>
      </p:sp>
      <p:sp>
        <p:nvSpPr>
          <p:cNvPr id="24599" name="TextBox 43"/>
          <p:cNvSpPr txBox="1">
            <a:spLocks noChangeArrowheads="1"/>
          </p:cNvSpPr>
          <p:nvPr/>
        </p:nvSpPr>
        <p:spPr bwMode="auto">
          <a:xfrm>
            <a:off x="5214938" y="5143500"/>
            <a:ext cx="19113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в – оконный врезной</a:t>
            </a: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1FF716-010F-4AE8-A57C-1B0D25615EA7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82" grpId="0"/>
      <p:bldP spid="24592" grpId="0"/>
      <p:bldP spid="24593" grpId="0"/>
      <p:bldP spid="24594" grpId="0"/>
      <p:bldP spid="24595" grpId="0"/>
      <p:bldP spid="24596" grpId="0"/>
      <p:bldP spid="24597" grpId="0"/>
      <p:bldP spid="24598" grpId="0"/>
      <p:bldP spid="2459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571500"/>
          </a:xfrm>
        </p:spPr>
        <p:txBody>
          <a:bodyPr/>
          <a:lstStyle/>
          <a:p>
            <a:r>
              <a:rPr lang="ru-RU" sz="3600" smtClean="0"/>
              <a:t>Установка и крепление петель</a:t>
            </a:r>
          </a:p>
        </p:txBody>
      </p:sp>
      <p:pic>
        <p:nvPicPr>
          <p:cNvPr id="25603" name="Picture 3" descr="C:\Documents and Settings\DJ_SergeyL\Рабочий стол\Презентации\Новая папка\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8300" y="1071563"/>
            <a:ext cx="3632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 descr="C:\Documents and Settings\DJ_SergeyL\Рабочий стол\Презентации\Новая папка\вв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5" y="928688"/>
            <a:ext cx="2857500" cy="374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TextBox 4"/>
          <p:cNvSpPr txBox="1">
            <a:spLocks noChangeArrowheads="1"/>
          </p:cNvSpPr>
          <p:nvPr/>
        </p:nvSpPr>
        <p:spPr bwMode="auto">
          <a:xfrm>
            <a:off x="857250" y="4357688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а</a:t>
            </a:r>
          </a:p>
        </p:txBody>
      </p:sp>
      <p:sp>
        <p:nvSpPr>
          <p:cNvPr id="25606" name="TextBox 5"/>
          <p:cNvSpPr txBox="1">
            <a:spLocks noChangeArrowheads="1"/>
          </p:cNvSpPr>
          <p:nvPr/>
        </p:nvSpPr>
        <p:spPr bwMode="auto">
          <a:xfrm>
            <a:off x="2786063" y="4357688"/>
            <a:ext cx="2873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б</a:t>
            </a:r>
          </a:p>
        </p:txBody>
      </p:sp>
      <p:sp>
        <p:nvSpPr>
          <p:cNvPr id="25607" name="TextBox 6"/>
          <p:cNvSpPr txBox="1">
            <a:spLocks noChangeArrowheads="1"/>
          </p:cNvSpPr>
          <p:nvPr/>
        </p:nvSpPr>
        <p:spPr bwMode="auto">
          <a:xfrm>
            <a:off x="5430838" y="4500563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а</a:t>
            </a:r>
          </a:p>
        </p:txBody>
      </p:sp>
      <p:sp>
        <p:nvSpPr>
          <p:cNvPr id="25608" name="TextBox 7"/>
          <p:cNvSpPr txBox="1">
            <a:spLocks noChangeArrowheads="1"/>
          </p:cNvSpPr>
          <p:nvPr/>
        </p:nvSpPr>
        <p:spPr bwMode="auto">
          <a:xfrm>
            <a:off x="7215188" y="4478338"/>
            <a:ext cx="2873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б</a:t>
            </a:r>
          </a:p>
        </p:txBody>
      </p:sp>
      <p:sp>
        <p:nvSpPr>
          <p:cNvPr id="25609" name="TextBox 8"/>
          <p:cNvSpPr txBox="1">
            <a:spLocks noChangeArrowheads="1"/>
          </p:cNvSpPr>
          <p:nvPr/>
        </p:nvSpPr>
        <p:spPr bwMode="auto">
          <a:xfrm>
            <a:off x="733425" y="4929188"/>
            <a:ext cx="2733675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Схема установки петель:</a:t>
            </a:r>
          </a:p>
          <a:p>
            <a:r>
              <a:rPr lang="ru-RU" sz="1400"/>
              <a:t>а – форточной , б – оконной</a:t>
            </a:r>
          </a:p>
          <a:p>
            <a:r>
              <a:rPr lang="ru-RU" sz="1400"/>
              <a:t>1 – продольный край петли,</a:t>
            </a:r>
          </a:p>
          <a:p>
            <a:r>
              <a:rPr lang="ru-RU" sz="1400"/>
              <a:t>2 – боковая грань обвязочного</a:t>
            </a:r>
          </a:p>
          <a:p>
            <a:r>
              <a:rPr lang="ru-RU" sz="1400"/>
              <a:t>бруса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1928813" y="2571750"/>
            <a:ext cx="1500187" cy="3571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1357313" y="2571750"/>
            <a:ext cx="428625" cy="3571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12" name="TextBox 13"/>
          <p:cNvSpPr txBox="1">
            <a:spLocks noChangeArrowheads="1"/>
          </p:cNvSpPr>
          <p:nvPr/>
        </p:nvSpPr>
        <p:spPr bwMode="auto">
          <a:xfrm>
            <a:off x="1714500" y="2286000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rot="5400000" flipH="1" flipV="1">
            <a:off x="1464469" y="3178969"/>
            <a:ext cx="357188" cy="285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0800000">
            <a:off x="1928813" y="3143250"/>
            <a:ext cx="1857375" cy="4286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15" name="TextBox 18"/>
          <p:cNvSpPr txBox="1">
            <a:spLocks noChangeArrowheads="1"/>
          </p:cNvSpPr>
          <p:nvPr/>
        </p:nvSpPr>
        <p:spPr bwMode="auto">
          <a:xfrm>
            <a:off x="1714500" y="2857500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2</a:t>
            </a:r>
          </a:p>
        </p:txBody>
      </p:sp>
      <p:sp>
        <p:nvSpPr>
          <p:cNvPr id="25616" name="TextBox 19"/>
          <p:cNvSpPr txBox="1">
            <a:spLocks noChangeArrowheads="1"/>
          </p:cNvSpPr>
          <p:nvPr/>
        </p:nvSpPr>
        <p:spPr bwMode="auto">
          <a:xfrm>
            <a:off x="4572000" y="4929188"/>
            <a:ext cx="3927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Крепление петель при навешивании дверей:</a:t>
            </a:r>
          </a:p>
          <a:p>
            <a:r>
              <a:rPr lang="ru-RU" sz="1400"/>
              <a:t>а – левой, б - правой</a:t>
            </a: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F74E5F-C499-4E75-80E0-81CCD8D5AD9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5" grpId="0"/>
      <p:bldP spid="25606" grpId="0"/>
      <p:bldP spid="25607" grpId="0"/>
      <p:bldP spid="25608" grpId="0"/>
      <p:bldP spid="25609" grpId="0"/>
      <p:bldP spid="25612" grpId="0"/>
      <p:bldP spid="25615" grpId="0"/>
      <p:bldP spid="256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457200" y="214313"/>
            <a:ext cx="8229600" cy="642937"/>
          </a:xfrm>
        </p:spPr>
        <p:txBody>
          <a:bodyPr/>
          <a:lstStyle/>
          <a:p>
            <a:r>
              <a:rPr lang="ru-RU" sz="3600" smtClean="0"/>
              <a:t>Устройство дверных замков</a:t>
            </a:r>
          </a:p>
        </p:txBody>
      </p:sp>
      <p:pic>
        <p:nvPicPr>
          <p:cNvPr id="26627" name="Picture 3" descr="C:\Documents and Settings\DJ_SergeyL\Рабочий стол\Презентации\Новая папка\г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1357313"/>
            <a:ext cx="4097338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 descr="C:\Documents and Settings\DJ_SergeyL\Рабочий стол\Презентации\Новая папка\гг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63" y="1217613"/>
            <a:ext cx="2714625" cy="342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единительная линия 5"/>
          <p:cNvCxnSpPr/>
          <p:nvPr/>
        </p:nvCxnSpPr>
        <p:spPr>
          <a:xfrm rot="5400000">
            <a:off x="1212850" y="3214688"/>
            <a:ext cx="430213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1715294" y="3571082"/>
            <a:ext cx="428625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2428081" y="3428207"/>
            <a:ext cx="42862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3142456" y="3285332"/>
            <a:ext cx="42862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3142456" y="1999457"/>
            <a:ext cx="42862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3999707" y="1928019"/>
            <a:ext cx="285750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0800000" flipV="1">
            <a:off x="3000375" y="2643188"/>
            <a:ext cx="357188" cy="142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6200000" flipH="1">
            <a:off x="3571876" y="2643187"/>
            <a:ext cx="214312" cy="2143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786438" y="1857375"/>
            <a:ext cx="71437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stCxn id="26647" idx="3"/>
          </p:cNvCxnSpPr>
          <p:nvPr/>
        </p:nvCxnSpPr>
        <p:spPr>
          <a:xfrm flipV="1">
            <a:off x="5843588" y="2335213"/>
            <a:ext cx="584200" cy="111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215063" y="1500188"/>
            <a:ext cx="10001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40" name="TextBox 26"/>
          <p:cNvSpPr txBox="1">
            <a:spLocks noChangeArrowheads="1"/>
          </p:cNvSpPr>
          <p:nvPr/>
        </p:nvSpPr>
        <p:spPr bwMode="auto">
          <a:xfrm>
            <a:off x="2501900" y="3643313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</a:t>
            </a:r>
          </a:p>
        </p:txBody>
      </p:sp>
      <p:sp>
        <p:nvSpPr>
          <p:cNvPr id="26641" name="TextBox 27"/>
          <p:cNvSpPr txBox="1">
            <a:spLocks noChangeArrowheads="1"/>
          </p:cNvSpPr>
          <p:nvPr/>
        </p:nvSpPr>
        <p:spPr bwMode="auto">
          <a:xfrm>
            <a:off x="1785938" y="3786188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2</a:t>
            </a:r>
          </a:p>
        </p:txBody>
      </p:sp>
      <p:sp>
        <p:nvSpPr>
          <p:cNvPr id="26642" name="TextBox 28"/>
          <p:cNvSpPr txBox="1">
            <a:spLocks noChangeArrowheads="1"/>
          </p:cNvSpPr>
          <p:nvPr/>
        </p:nvSpPr>
        <p:spPr bwMode="auto">
          <a:xfrm>
            <a:off x="1285875" y="3429000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3</a:t>
            </a:r>
          </a:p>
        </p:txBody>
      </p:sp>
      <p:sp>
        <p:nvSpPr>
          <p:cNvPr id="26643" name="TextBox 29"/>
          <p:cNvSpPr txBox="1">
            <a:spLocks noChangeArrowheads="1"/>
          </p:cNvSpPr>
          <p:nvPr/>
        </p:nvSpPr>
        <p:spPr bwMode="auto">
          <a:xfrm>
            <a:off x="3214688" y="1477963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4</a:t>
            </a:r>
          </a:p>
        </p:txBody>
      </p:sp>
      <p:sp>
        <p:nvSpPr>
          <p:cNvPr id="26644" name="TextBox 30"/>
          <p:cNvSpPr txBox="1">
            <a:spLocks noChangeArrowheads="1"/>
          </p:cNvSpPr>
          <p:nvPr/>
        </p:nvSpPr>
        <p:spPr bwMode="auto">
          <a:xfrm>
            <a:off x="4002088" y="1571625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5</a:t>
            </a:r>
          </a:p>
        </p:txBody>
      </p:sp>
      <p:sp>
        <p:nvSpPr>
          <p:cNvPr id="26645" name="TextBox 31"/>
          <p:cNvSpPr txBox="1">
            <a:spLocks noChangeArrowheads="1"/>
          </p:cNvSpPr>
          <p:nvPr/>
        </p:nvSpPr>
        <p:spPr bwMode="auto">
          <a:xfrm>
            <a:off x="3359150" y="2428875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6</a:t>
            </a:r>
          </a:p>
        </p:txBody>
      </p:sp>
      <p:sp>
        <p:nvSpPr>
          <p:cNvPr id="26646" name="TextBox 32"/>
          <p:cNvSpPr txBox="1">
            <a:spLocks noChangeArrowheads="1"/>
          </p:cNvSpPr>
          <p:nvPr/>
        </p:nvSpPr>
        <p:spPr bwMode="auto">
          <a:xfrm>
            <a:off x="3216275" y="3500438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7</a:t>
            </a:r>
          </a:p>
        </p:txBody>
      </p:sp>
      <p:sp>
        <p:nvSpPr>
          <p:cNvPr id="26647" name="TextBox 33"/>
          <p:cNvSpPr txBox="1">
            <a:spLocks noChangeArrowheads="1"/>
          </p:cNvSpPr>
          <p:nvPr/>
        </p:nvSpPr>
        <p:spPr bwMode="auto">
          <a:xfrm>
            <a:off x="5500688" y="2192338"/>
            <a:ext cx="3429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1</a:t>
            </a:r>
          </a:p>
        </p:txBody>
      </p:sp>
      <p:sp>
        <p:nvSpPr>
          <p:cNvPr id="26648" name="TextBox 34"/>
          <p:cNvSpPr txBox="1">
            <a:spLocks noChangeArrowheads="1"/>
          </p:cNvSpPr>
          <p:nvPr/>
        </p:nvSpPr>
        <p:spPr bwMode="auto">
          <a:xfrm>
            <a:off x="5586413" y="1692275"/>
            <a:ext cx="3429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2</a:t>
            </a:r>
          </a:p>
        </p:txBody>
      </p:sp>
      <p:sp>
        <p:nvSpPr>
          <p:cNvPr id="26649" name="TextBox 35"/>
          <p:cNvSpPr txBox="1">
            <a:spLocks noChangeArrowheads="1"/>
          </p:cNvSpPr>
          <p:nvPr/>
        </p:nvSpPr>
        <p:spPr bwMode="auto">
          <a:xfrm>
            <a:off x="5943600" y="1357313"/>
            <a:ext cx="3429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3</a:t>
            </a:r>
          </a:p>
        </p:txBody>
      </p:sp>
      <p:sp>
        <p:nvSpPr>
          <p:cNvPr id="26650" name="TextBox 36"/>
          <p:cNvSpPr txBox="1">
            <a:spLocks noChangeArrowheads="1"/>
          </p:cNvSpPr>
          <p:nvPr/>
        </p:nvSpPr>
        <p:spPr bwMode="auto">
          <a:xfrm>
            <a:off x="830263" y="4616450"/>
            <a:ext cx="3527425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Накладной замок:</a:t>
            </a:r>
          </a:p>
          <a:p>
            <a:r>
              <a:rPr lang="ru-RU" sz="1400"/>
              <a:t>1 – корпус, 2 – цилиндровый механизм,</a:t>
            </a:r>
          </a:p>
          <a:p>
            <a:r>
              <a:rPr lang="ru-RU" sz="1400"/>
              <a:t>3 – накладка, 4 – защелка, 5 – запорная</a:t>
            </a:r>
          </a:p>
          <a:p>
            <a:r>
              <a:rPr lang="ru-RU" sz="1400"/>
              <a:t>планка, 6 – закрепляющие пластины,</a:t>
            </a:r>
          </a:p>
          <a:p>
            <a:r>
              <a:rPr lang="ru-RU" sz="1400"/>
              <a:t>7 - засов </a:t>
            </a:r>
          </a:p>
        </p:txBody>
      </p:sp>
      <p:sp>
        <p:nvSpPr>
          <p:cNvPr id="26651" name="TextBox 37"/>
          <p:cNvSpPr txBox="1">
            <a:spLocks noChangeArrowheads="1"/>
          </p:cNvSpPr>
          <p:nvPr/>
        </p:nvSpPr>
        <p:spPr bwMode="auto">
          <a:xfrm>
            <a:off x="5756275" y="4832350"/>
            <a:ext cx="22447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Врезной замок:</a:t>
            </a:r>
          </a:p>
          <a:p>
            <a:r>
              <a:rPr lang="ru-RU" sz="1400"/>
              <a:t>1 – запорная планка, </a:t>
            </a:r>
          </a:p>
          <a:p>
            <a:r>
              <a:rPr lang="ru-RU" sz="1400"/>
              <a:t>2 – крепежная пластина,</a:t>
            </a:r>
          </a:p>
          <a:p>
            <a:r>
              <a:rPr lang="ru-RU" sz="1400"/>
              <a:t>3 – корпус</a:t>
            </a:r>
          </a:p>
        </p:txBody>
      </p:sp>
      <p:sp>
        <p:nvSpPr>
          <p:cNvPr id="28" name="Номер слайда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5D4064-5167-4718-AC0D-E90C175295FF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6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6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6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6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6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26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26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6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6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40" grpId="0"/>
      <p:bldP spid="26640" grpId="1"/>
      <p:bldP spid="26640" grpId="2"/>
      <p:bldP spid="26641" grpId="0"/>
      <p:bldP spid="26641" grpId="1"/>
      <p:bldP spid="26642" grpId="0"/>
      <p:bldP spid="26643" grpId="0"/>
      <p:bldP spid="26644" grpId="0"/>
      <p:bldP spid="26645" grpId="0"/>
      <p:bldP spid="26646" grpId="0"/>
      <p:bldP spid="26647" grpId="0"/>
      <p:bldP spid="26648" grpId="0"/>
      <p:bldP spid="26649" grpId="0"/>
      <p:bldP spid="26650" grpId="0"/>
      <p:bldP spid="2665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357188" y="71438"/>
            <a:ext cx="8329612" cy="1428750"/>
          </a:xfrm>
        </p:spPr>
        <p:txBody>
          <a:bodyPr/>
          <a:lstStyle/>
          <a:p>
            <a:r>
              <a:rPr lang="ru-RU" sz="3600" smtClean="0"/>
              <a:t>Разметка гнезда по дверной замок двери</a:t>
            </a:r>
            <a:r>
              <a:rPr lang="en-US" sz="3600" smtClean="0"/>
              <a:t> </a:t>
            </a:r>
            <a:br>
              <a:rPr lang="en-US" sz="3600" smtClean="0"/>
            </a:br>
            <a:r>
              <a:rPr lang="ru-RU" sz="3600" smtClean="0"/>
              <a:t>с помощью шаблона</a:t>
            </a:r>
          </a:p>
        </p:txBody>
      </p:sp>
      <p:pic>
        <p:nvPicPr>
          <p:cNvPr id="27651" name="Picture 4" descr="C:\Documents and Settings\DJ_SergeyL\Рабочий стол\Презентации\Новая папка\д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1571625"/>
            <a:ext cx="6996113" cy="349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Box 4"/>
          <p:cNvSpPr txBox="1">
            <a:spLocks noChangeArrowheads="1"/>
          </p:cNvSpPr>
          <p:nvPr/>
        </p:nvSpPr>
        <p:spPr bwMode="auto">
          <a:xfrm>
            <a:off x="1285875" y="1714500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</a:t>
            </a:r>
          </a:p>
        </p:txBody>
      </p:sp>
      <p:sp>
        <p:nvSpPr>
          <p:cNvPr id="27653" name="TextBox 5"/>
          <p:cNvSpPr txBox="1">
            <a:spLocks noChangeArrowheads="1"/>
          </p:cNvSpPr>
          <p:nvPr/>
        </p:nvSpPr>
        <p:spPr bwMode="auto">
          <a:xfrm>
            <a:off x="2428875" y="2071688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2</a:t>
            </a:r>
          </a:p>
        </p:txBody>
      </p:sp>
      <p:sp>
        <p:nvSpPr>
          <p:cNvPr id="27654" name="TextBox 6"/>
          <p:cNvSpPr txBox="1">
            <a:spLocks noChangeArrowheads="1"/>
          </p:cNvSpPr>
          <p:nvPr/>
        </p:nvSpPr>
        <p:spPr bwMode="auto">
          <a:xfrm>
            <a:off x="6572250" y="1785938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3</a:t>
            </a:r>
          </a:p>
        </p:txBody>
      </p:sp>
      <p:sp>
        <p:nvSpPr>
          <p:cNvPr id="27655" name="TextBox 7"/>
          <p:cNvSpPr txBox="1">
            <a:spLocks noChangeArrowheads="1"/>
          </p:cNvSpPr>
          <p:nvPr/>
        </p:nvSpPr>
        <p:spPr bwMode="auto">
          <a:xfrm>
            <a:off x="7072313" y="1500188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4</a:t>
            </a:r>
          </a:p>
        </p:txBody>
      </p:sp>
      <p:sp>
        <p:nvSpPr>
          <p:cNvPr id="27656" name="TextBox 8"/>
          <p:cNvSpPr txBox="1">
            <a:spLocks noChangeArrowheads="1"/>
          </p:cNvSpPr>
          <p:nvPr/>
        </p:nvSpPr>
        <p:spPr bwMode="auto">
          <a:xfrm>
            <a:off x="7500938" y="3929063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5</a:t>
            </a:r>
          </a:p>
        </p:txBody>
      </p:sp>
      <p:sp>
        <p:nvSpPr>
          <p:cNvPr id="27657" name="TextBox 9"/>
          <p:cNvSpPr txBox="1">
            <a:spLocks noChangeArrowheads="1"/>
          </p:cNvSpPr>
          <p:nvPr/>
        </p:nvSpPr>
        <p:spPr bwMode="auto">
          <a:xfrm>
            <a:off x="6786563" y="4214813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6</a:t>
            </a:r>
          </a:p>
        </p:txBody>
      </p:sp>
      <p:sp>
        <p:nvSpPr>
          <p:cNvPr id="27658" name="TextBox 10"/>
          <p:cNvSpPr txBox="1">
            <a:spLocks noChangeArrowheads="1"/>
          </p:cNvSpPr>
          <p:nvPr/>
        </p:nvSpPr>
        <p:spPr bwMode="auto">
          <a:xfrm>
            <a:off x="6286500" y="4429125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7</a:t>
            </a:r>
          </a:p>
        </p:txBody>
      </p:sp>
      <p:sp>
        <p:nvSpPr>
          <p:cNvPr id="27659" name="TextBox 11"/>
          <p:cNvSpPr txBox="1">
            <a:spLocks noChangeArrowheads="1"/>
          </p:cNvSpPr>
          <p:nvPr/>
        </p:nvSpPr>
        <p:spPr bwMode="auto">
          <a:xfrm>
            <a:off x="5000625" y="4857750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8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rot="16200000" flipV="1">
            <a:off x="1178719" y="2250281"/>
            <a:ext cx="571500" cy="714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 flipH="1" flipV="1">
            <a:off x="6965951" y="2035175"/>
            <a:ext cx="500062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 flipH="1" flipV="1">
            <a:off x="2320926" y="2606675"/>
            <a:ext cx="500062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 flipH="1" flipV="1">
            <a:off x="2642394" y="2856706"/>
            <a:ext cx="85725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 flipH="1" flipV="1">
            <a:off x="6215063" y="2143125"/>
            <a:ext cx="571500" cy="4286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 flipH="1" flipV="1">
            <a:off x="7250907" y="3464719"/>
            <a:ext cx="857250" cy="714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 flipH="1" flipV="1">
            <a:off x="6036469" y="3893344"/>
            <a:ext cx="928687" cy="142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16200000" flipV="1">
            <a:off x="4536281" y="4393407"/>
            <a:ext cx="785813" cy="285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 flipH="1" flipV="1">
            <a:off x="6500813" y="3714750"/>
            <a:ext cx="928688" cy="714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69" name="TextBox 30"/>
          <p:cNvSpPr txBox="1">
            <a:spLocks noChangeArrowheads="1"/>
          </p:cNvSpPr>
          <p:nvPr/>
        </p:nvSpPr>
        <p:spPr bwMode="auto">
          <a:xfrm>
            <a:off x="2928938" y="2143125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3</a:t>
            </a:r>
          </a:p>
        </p:txBody>
      </p:sp>
      <p:sp>
        <p:nvSpPr>
          <p:cNvPr id="27670" name="TextBox 31"/>
          <p:cNvSpPr txBox="1">
            <a:spLocks noChangeArrowheads="1"/>
          </p:cNvSpPr>
          <p:nvPr/>
        </p:nvSpPr>
        <p:spPr bwMode="auto">
          <a:xfrm>
            <a:off x="214313" y="5407025"/>
            <a:ext cx="8774112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 – ось шаблона, 2 – шаблон, 3 – замочная скважина, 4 – вертикальный брусок двери, 5 – верхний</a:t>
            </a:r>
          </a:p>
          <a:p>
            <a:r>
              <a:rPr lang="ru-RU" sz="1400"/>
              <a:t>горизонтальный брусок, 6 – филенки, 7 – средний горизонтальный брусок, 8 – нижний горизонтальный</a:t>
            </a:r>
          </a:p>
          <a:p>
            <a:r>
              <a:rPr lang="ru-RU" sz="1400"/>
              <a:t>брусок</a:t>
            </a:r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21E1A8-4105-4BB1-8AB9-B67962F9CAA7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2" grpId="0"/>
      <p:bldP spid="27653" grpId="0"/>
      <p:bldP spid="27654" grpId="0"/>
      <p:bldP spid="27655" grpId="0"/>
      <p:bldP spid="27656" grpId="0"/>
      <p:bldP spid="27657" grpId="0"/>
      <p:bldP spid="27658" grpId="0"/>
      <p:bldP spid="27659" grpId="0"/>
      <p:bldP spid="27669" grpId="0"/>
      <p:bldP spid="2767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571500"/>
          </a:xfrm>
        </p:spPr>
        <p:txBody>
          <a:bodyPr/>
          <a:lstStyle/>
          <a:p>
            <a:r>
              <a:rPr lang="ru-RU" sz="3600" smtClean="0"/>
              <a:t>Простейший ремонт в доме</a:t>
            </a:r>
          </a:p>
        </p:txBody>
      </p:sp>
      <p:pic>
        <p:nvPicPr>
          <p:cNvPr id="28675" name="Picture 3" descr="C:\Documents and Settings\DJ_SergeyL\Рабочий стол\Презентации\Новая папка\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058863"/>
            <a:ext cx="4500563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 descr="C:\Documents and Settings\DJ_SergeyL\Рабочий стол\Презентации\Новая папка\е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3917950"/>
            <a:ext cx="4500563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TextBox 4"/>
          <p:cNvSpPr txBox="1">
            <a:spLocks noChangeArrowheads="1"/>
          </p:cNvSpPr>
          <p:nvPr/>
        </p:nvSpPr>
        <p:spPr bwMode="auto">
          <a:xfrm>
            <a:off x="357188" y="5692775"/>
            <a:ext cx="40814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Соединение детали мебели с помощью уголка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16200000" flipV="1">
            <a:off x="642938" y="1500188"/>
            <a:ext cx="428625" cy="142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928813" y="1143000"/>
            <a:ext cx="357187" cy="285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1250156" y="1964532"/>
            <a:ext cx="428625" cy="3571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2214563" y="1428750"/>
            <a:ext cx="357187" cy="285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82" name="TextBox 14"/>
          <p:cNvSpPr txBox="1">
            <a:spLocks noChangeArrowheads="1"/>
          </p:cNvSpPr>
          <p:nvPr/>
        </p:nvSpPr>
        <p:spPr bwMode="auto">
          <a:xfrm>
            <a:off x="571500" y="1143000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</a:t>
            </a:r>
          </a:p>
        </p:txBody>
      </p:sp>
      <p:sp>
        <p:nvSpPr>
          <p:cNvPr id="28683" name="TextBox 15"/>
          <p:cNvSpPr txBox="1">
            <a:spLocks noChangeArrowheads="1"/>
          </p:cNvSpPr>
          <p:nvPr/>
        </p:nvSpPr>
        <p:spPr bwMode="auto">
          <a:xfrm>
            <a:off x="1000125" y="2286000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3</a:t>
            </a:r>
          </a:p>
        </p:txBody>
      </p:sp>
      <p:sp>
        <p:nvSpPr>
          <p:cNvPr id="28684" name="TextBox 16"/>
          <p:cNvSpPr txBox="1">
            <a:spLocks noChangeArrowheads="1"/>
          </p:cNvSpPr>
          <p:nvPr/>
        </p:nvSpPr>
        <p:spPr bwMode="auto">
          <a:xfrm>
            <a:off x="2214563" y="928688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2</a:t>
            </a:r>
          </a:p>
        </p:txBody>
      </p:sp>
      <p:sp>
        <p:nvSpPr>
          <p:cNvPr id="28685" name="TextBox 17"/>
          <p:cNvSpPr txBox="1">
            <a:spLocks noChangeArrowheads="1"/>
          </p:cNvSpPr>
          <p:nvPr/>
        </p:nvSpPr>
        <p:spPr bwMode="auto">
          <a:xfrm>
            <a:off x="2500313" y="1214438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4</a:t>
            </a:r>
          </a:p>
        </p:txBody>
      </p:sp>
      <p:sp>
        <p:nvSpPr>
          <p:cNvPr id="28686" name="TextBox 19"/>
          <p:cNvSpPr txBox="1">
            <a:spLocks noChangeArrowheads="1"/>
          </p:cNvSpPr>
          <p:nvPr/>
        </p:nvSpPr>
        <p:spPr bwMode="auto">
          <a:xfrm>
            <a:off x="285750" y="2833688"/>
            <a:ext cx="4357688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Схема ремонта расшатанной перекладины стула:</a:t>
            </a:r>
          </a:p>
          <a:p>
            <a:r>
              <a:rPr lang="ru-RU" sz="1400"/>
              <a:t>1 – перекладина, 2 – ножка, 3 – клин,</a:t>
            </a:r>
          </a:p>
          <a:p>
            <a:r>
              <a:rPr lang="ru-RU" sz="1400"/>
              <a:t> 4 – деревянный брус</a:t>
            </a:r>
          </a:p>
        </p:txBody>
      </p:sp>
      <p:pic>
        <p:nvPicPr>
          <p:cNvPr id="28687" name="Picture 5" descr="C:\Documents and Settings\DJ_SergeyL\Рабочий стол\Презентации\Новая папка\еее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88" y="754063"/>
            <a:ext cx="1768475" cy="217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8" name="Picture 6" descr="C:\Documents and Settings\DJ_SergeyL\Рабочий стол\Презентации\Новая папка\ееее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50" y="3389313"/>
            <a:ext cx="1916113" cy="232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9" name="TextBox 22"/>
          <p:cNvSpPr txBox="1">
            <a:spLocks noChangeArrowheads="1"/>
          </p:cNvSpPr>
          <p:nvPr/>
        </p:nvSpPr>
        <p:spPr bwMode="auto">
          <a:xfrm>
            <a:off x="5214938" y="3049588"/>
            <a:ext cx="34734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Жесткое крепление форточки уголками</a:t>
            </a:r>
          </a:p>
        </p:txBody>
      </p:sp>
      <p:sp>
        <p:nvSpPr>
          <p:cNvPr id="28690" name="TextBox 23"/>
          <p:cNvSpPr txBox="1">
            <a:spLocks noChangeArrowheads="1"/>
          </p:cNvSpPr>
          <p:nvPr/>
        </p:nvSpPr>
        <p:spPr bwMode="auto">
          <a:xfrm>
            <a:off x="4929188" y="5692775"/>
            <a:ext cx="39401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Засов оконный (а) и защелка форточная (б)</a:t>
            </a:r>
          </a:p>
        </p:txBody>
      </p: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805135-DD60-43D3-8344-BF3422936D00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7" grpId="0"/>
      <p:bldP spid="28682" grpId="0"/>
      <p:bldP spid="28683" grpId="0"/>
      <p:bldP spid="28684" grpId="0"/>
      <p:bldP spid="28685" grpId="0"/>
      <p:bldP spid="28686" grpId="0"/>
      <p:bldP spid="28689" grpId="0"/>
      <p:bldP spid="2869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428625" y="1428750"/>
            <a:ext cx="8258175" cy="2714625"/>
          </a:xfrm>
        </p:spPr>
        <p:txBody>
          <a:bodyPr/>
          <a:lstStyle/>
          <a:p>
            <a:r>
              <a:rPr lang="en-US" sz="5400" smtClean="0"/>
              <a:t>V</a:t>
            </a:r>
            <a:r>
              <a:rPr lang="ru-RU" sz="5400" smtClean="0"/>
              <a:t/>
            </a:r>
            <a:br>
              <a:rPr lang="ru-RU" sz="5400" smtClean="0"/>
            </a:br>
            <a:r>
              <a:rPr lang="ru-RU" sz="5400" smtClean="0"/>
              <a:t/>
            </a:r>
            <a:br>
              <a:rPr lang="ru-RU" sz="5400" smtClean="0"/>
            </a:br>
            <a:r>
              <a:rPr lang="ru-RU" sz="5400" smtClean="0"/>
              <a:t>Отделочный и малярные работы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222ABE-2506-49B0-8427-52B3964601E9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457200" y="203200"/>
            <a:ext cx="8229600" cy="725488"/>
          </a:xfrm>
        </p:spPr>
        <p:txBody>
          <a:bodyPr/>
          <a:lstStyle/>
          <a:p>
            <a:r>
              <a:rPr lang="ru-RU" sz="3600" smtClean="0"/>
              <a:t>Инструменты для малярных работ</a:t>
            </a:r>
          </a:p>
        </p:txBody>
      </p:sp>
      <p:pic>
        <p:nvPicPr>
          <p:cNvPr id="30723" name="Picture 2" descr="C:\Documents and Settings\DJ_SergeyL\Рабочий стол\Презентации\Новая папка\з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1000125"/>
            <a:ext cx="7072313" cy="443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Box 4"/>
          <p:cNvSpPr txBox="1">
            <a:spLocks noChangeArrowheads="1"/>
          </p:cNvSpPr>
          <p:nvPr/>
        </p:nvSpPr>
        <p:spPr bwMode="auto">
          <a:xfrm>
            <a:off x="1000125" y="5286375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</a:t>
            </a:r>
          </a:p>
        </p:txBody>
      </p:sp>
      <p:sp>
        <p:nvSpPr>
          <p:cNvPr id="30725" name="TextBox 5"/>
          <p:cNvSpPr txBox="1">
            <a:spLocks noChangeArrowheads="1"/>
          </p:cNvSpPr>
          <p:nvPr/>
        </p:nvSpPr>
        <p:spPr bwMode="auto">
          <a:xfrm>
            <a:off x="1928813" y="4429125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2</a:t>
            </a:r>
          </a:p>
        </p:txBody>
      </p:sp>
      <p:sp>
        <p:nvSpPr>
          <p:cNvPr id="30726" name="TextBox 6"/>
          <p:cNvSpPr txBox="1">
            <a:spLocks noChangeArrowheads="1"/>
          </p:cNvSpPr>
          <p:nvPr/>
        </p:nvSpPr>
        <p:spPr bwMode="auto">
          <a:xfrm>
            <a:off x="3357563" y="5264150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3</a:t>
            </a:r>
          </a:p>
        </p:txBody>
      </p:sp>
      <p:sp>
        <p:nvSpPr>
          <p:cNvPr id="30727" name="TextBox 7"/>
          <p:cNvSpPr txBox="1">
            <a:spLocks noChangeArrowheads="1"/>
          </p:cNvSpPr>
          <p:nvPr/>
        </p:nvSpPr>
        <p:spPr bwMode="auto">
          <a:xfrm>
            <a:off x="3286125" y="2357438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4</a:t>
            </a:r>
          </a:p>
        </p:txBody>
      </p:sp>
      <p:sp>
        <p:nvSpPr>
          <p:cNvPr id="30728" name="TextBox 8"/>
          <p:cNvSpPr txBox="1">
            <a:spLocks noChangeArrowheads="1"/>
          </p:cNvSpPr>
          <p:nvPr/>
        </p:nvSpPr>
        <p:spPr bwMode="auto">
          <a:xfrm>
            <a:off x="4286250" y="3786188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5</a:t>
            </a:r>
          </a:p>
        </p:txBody>
      </p:sp>
      <p:sp>
        <p:nvSpPr>
          <p:cNvPr id="30729" name="TextBox 9"/>
          <p:cNvSpPr txBox="1">
            <a:spLocks noChangeArrowheads="1"/>
          </p:cNvSpPr>
          <p:nvPr/>
        </p:nvSpPr>
        <p:spPr bwMode="auto">
          <a:xfrm>
            <a:off x="5072063" y="5286375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6</a:t>
            </a:r>
          </a:p>
        </p:txBody>
      </p:sp>
      <p:sp>
        <p:nvSpPr>
          <p:cNvPr id="30730" name="TextBox 10"/>
          <p:cNvSpPr txBox="1">
            <a:spLocks noChangeArrowheads="1"/>
          </p:cNvSpPr>
          <p:nvPr/>
        </p:nvSpPr>
        <p:spPr bwMode="auto">
          <a:xfrm>
            <a:off x="6929438" y="5286375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7</a:t>
            </a:r>
          </a:p>
        </p:txBody>
      </p:sp>
      <p:sp>
        <p:nvSpPr>
          <p:cNvPr id="30731" name="TextBox 11"/>
          <p:cNvSpPr txBox="1">
            <a:spLocks noChangeArrowheads="1"/>
          </p:cNvSpPr>
          <p:nvPr/>
        </p:nvSpPr>
        <p:spPr bwMode="auto">
          <a:xfrm>
            <a:off x="6429375" y="3714750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8</a:t>
            </a:r>
          </a:p>
        </p:txBody>
      </p:sp>
      <p:sp>
        <p:nvSpPr>
          <p:cNvPr id="30732" name="TextBox 12"/>
          <p:cNvSpPr txBox="1">
            <a:spLocks noChangeArrowheads="1"/>
          </p:cNvSpPr>
          <p:nvPr/>
        </p:nvSpPr>
        <p:spPr bwMode="auto">
          <a:xfrm>
            <a:off x="285750" y="5786438"/>
            <a:ext cx="8350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 – ручник, 2 – торцовка, 3 – побелочная кисть, 4 – макловица, 5 – флейц, 6 – филеночная кисть, </a:t>
            </a:r>
          </a:p>
          <a:p>
            <a:r>
              <a:rPr lang="ru-RU" sz="1400"/>
              <a:t>7 – шпатель, 8 - валик</a:t>
            </a: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865FB4-CC06-45F1-A680-011C8758D4AB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4" grpId="0"/>
      <p:bldP spid="30725" grpId="0"/>
      <p:bldP spid="30726" grpId="0"/>
      <p:bldP spid="30727" grpId="0"/>
      <p:bldP spid="30728" grpId="0"/>
      <p:bldP spid="30729" grpId="0"/>
      <p:bldP spid="30730" grpId="0"/>
      <p:bldP spid="30731" grpId="0"/>
      <p:bldP spid="307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571500"/>
          </a:xfrm>
        </p:spPr>
        <p:txBody>
          <a:bodyPr/>
          <a:lstStyle/>
          <a:p>
            <a:pPr eaLnBrk="1" hangingPunct="1"/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Сантехническое оборудование</a:t>
            </a:r>
          </a:p>
        </p:txBody>
      </p:sp>
      <p:pic>
        <p:nvPicPr>
          <p:cNvPr id="4099" name="Picture 2" descr="C:\Documents and Settings\DJ_SergeyL\Рабочий стол\Презентации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88" y="1403350"/>
            <a:ext cx="3656012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3" descr="C:\Documents and Settings\DJ_SergeyL\Рабочий стол\Презентации\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1403350"/>
            <a:ext cx="308610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2428875" y="1474788"/>
            <a:ext cx="571500" cy="2143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928813" y="1831975"/>
            <a:ext cx="1000125" cy="2143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2214563" y="2189163"/>
            <a:ext cx="714375" cy="714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2214563" y="2617788"/>
            <a:ext cx="642937" cy="571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6200000" flipV="1">
            <a:off x="1893094" y="3582194"/>
            <a:ext cx="785812" cy="571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16200000" flipV="1">
            <a:off x="1678782" y="3867944"/>
            <a:ext cx="785812" cy="285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2071688" y="2974975"/>
            <a:ext cx="857250" cy="4286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8" name="TextBox 25"/>
          <p:cNvSpPr txBox="1">
            <a:spLocks noChangeArrowheads="1"/>
          </p:cNvSpPr>
          <p:nvPr/>
        </p:nvSpPr>
        <p:spPr bwMode="auto">
          <a:xfrm>
            <a:off x="2928938" y="1214438"/>
            <a:ext cx="301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1</a:t>
            </a:r>
          </a:p>
        </p:txBody>
      </p:sp>
      <p:sp>
        <p:nvSpPr>
          <p:cNvPr id="4109" name="TextBox 26"/>
          <p:cNvSpPr txBox="1">
            <a:spLocks noChangeArrowheads="1"/>
          </p:cNvSpPr>
          <p:nvPr/>
        </p:nvSpPr>
        <p:spPr bwMode="auto">
          <a:xfrm>
            <a:off x="2857500" y="1617663"/>
            <a:ext cx="301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2</a:t>
            </a:r>
          </a:p>
        </p:txBody>
      </p:sp>
      <p:sp>
        <p:nvSpPr>
          <p:cNvPr id="4110" name="TextBox 27"/>
          <p:cNvSpPr txBox="1">
            <a:spLocks noChangeArrowheads="1"/>
          </p:cNvSpPr>
          <p:nvPr/>
        </p:nvSpPr>
        <p:spPr bwMode="auto">
          <a:xfrm>
            <a:off x="2928938" y="1974850"/>
            <a:ext cx="301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3</a:t>
            </a:r>
          </a:p>
        </p:txBody>
      </p:sp>
      <p:sp>
        <p:nvSpPr>
          <p:cNvPr id="4111" name="TextBox 28"/>
          <p:cNvSpPr txBox="1">
            <a:spLocks noChangeArrowheads="1"/>
          </p:cNvSpPr>
          <p:nvPr/>
        </p:nvSpPr>
        <p:spPr bwMode="auto">
          <a:xfrm>
            <a:off x="2786063" y="2332038"/>
            <a:ext cx="301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4</a:t>
            </a:r>
          </a:p>
        </p:txBody>
      </p:sp>
      <p:sp>
        <p:nvSpPr>
          <p:cNvPr id="4112" name="TextBox 29"/>
          <p:cNvSpPr txBox="1">
            <a:spLocks noChangeArrowheads="1"/>
          </p:cNvSpPr>
          <p:nvPr/>
        </p:nvSpPr>
        <p:spPr bwMode="auto">
          <a:xfrm>
            <a:off x="2857500" y="2760663"/>
            <a:ext cx="301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5</a:t>
            </a:r>
          </a:p>
        </p:txBody>
      </p:sp>
      <p:sp>
        <p:nvSpPr>
          <p:cNvPr id="4113" name="TextBox 30"/>
          <p:cNvSpPr txBox="1">
            <a:spLocks noChangeArrowheads="1"/>
          </p:cNvSpPr>
          <p:nvPr/>
        </p:nvSpPr>
        <p:spPr bwMode="auto">
          <a:xfrm>
            <a:off x="2071688" y="4332288"/>
            <a:ext cx="301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6</a:t>
            </a:r>
          </a:p>
        </p:txBody>
      </p:sp>
      <p:sp>
        <p:nvSpPr>
          <p:cNvPr id="4114" name="TextBox 31"/>
          <p:cNvSpPr txBox="1">
            <a:spLocks noChangeArrowheads="1"/>
          </p:cNvSpPr>
          <p:nvPr/>
        </p:nvSpPr>
        <p:spPr bwMode="auto">
          <a:xfrm>
            <a:off x="2500313" y="4189413"/>
            <a:ext cx="301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7</a:t>
            </a: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6143625" y="2332038"/>
            <a:ext cx="1143000" cy="857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 flipH="1" flipV="1">
            <a:off x="5679282" y="2724944"/>
            <a:ext cx="857250" cy="714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6858000" y="1689100"/>
            <a:ext cx="357188" cy="142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5643563" y="3832225"/>
            <a:ext cx="1000125" cy="285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19" name="TextBox 45"/>
          <p:cNvSpPr txBox="1">
            <a:spLocks noChangeArrowheads="1"/>
          </p:cNvSpPr>
          <p:nvPr/>
        </p:nvSpPr>
        <p:spPr bwMode="auto">
          <a:xfrm>
            <a:off x="5929313" y="2046288"/>
            <a:ext cx="301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1</a:t>
            </a:r>
          </a:p>
        </p:txBody>
      </p:sp>
      <p:sp>
        <p:nvSpPr>
          <p:cNvPr id="4120" name="TextBox 46"/>
          <p:cNvSpPr txBox="1">
            <a:spLocks noChangeArrowheads="1"/>
          </p:cNvSpPr>
          <p:nvPr/>
        </p:nvSpPr>
        <p:spPr bwMode="auto">
          <a:xfrm>
            <a:off x="5429250" y="3975100"/>
            <a:ext cx="301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2</a:t>
            </a:r>
          </a:p>
        </p:txBody>
      </p:sp>
      <p:sp>
        <p:nvSpPr>
          <p:cNvPr id="4121" name="TextBox 47"/>
          <p:cNvSpPr txBox="1">
            <a:spLocks noChangeArrowheads="1"/>
          </p:cNvSpPr>
          <p:nvPr/>
        </p:nvSpPr>
        <p:spPr bwMode="auto">
          <a:xfrm>
            <a:off x="6643688" y="1474788"/>
            <a:ext cx="301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3</a:t>
            </a:r>
          </a:p>
        </p:txBody>
      </p:sp>
      <p:sp>
        <p:nvSpPr>
          <p:cNvPr id="4122" name="TextBox 48"/>
          <p:cNvSpPr txBox="1">
            <a:spLocks noChangeArrowheads="1"/>
          </p:cNvSpPr>
          <p:nvPr/>
        </p:nvSpPr>
        <p:spPr bwMode="auto">
          <a:xfrm>
            <a:off x="571500" y="4760913"/>
            <a:ext cx="24653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>
                <a:latin typeface="Times New Roman" pitchFamily="18" charset="0"/>
                <a:cs typeface="Times New Roman" pitchFamily="18" charset="0"/>
              </a:rPr>
              <a:t>Схема водопроводного крана:</a:t>
            </a:r>
          </a:p>
        </p:txBody>
      </p:sp>
      <p:sp>
        <p:nvSpPr>
          <p:cNvPr id="4123" name="TextBox 49"/>
          <p:cNvSpPr txBox="1">
            <a:spLocks noChangeArrowheads="1"/>
          </p:cNvSpPr>
          <p:nvPr/>
        </p:nvSpPr>
        <p:spPr bwMode="auto">
          <a:xfrm>
            <a:off x="6000750" y="4760913"/>
            <a:ext cx="15446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>
                <a:latin typeface="Times New Roman" pitchFamily="18" charset="0"/>
                <a:cs typeface="Times New Roman" pitchFamily="18" charset="0"/>
              </a:rPr>
              <a:t>Схема смесителя:</a:t>
            </a:r>
          </a:p>
        </p:txBody>
      </p:sp>
      <p:sp>
        <p:nvSpPr>
          <p:cNvPr id="4124" name="TextBox 50"/>
          <p:cNvSpPr txBox="1">
            <a:spLocks noChangeArrowheads="1"/>
          </p:cNvSpPr>
          <p:nvPr/>
        </p:nvSpPr>
        <p:spPr bwMode="auto">
          <a:xfrm>
            <a:off x="500063" y="5118100"/>
            <a:ext cx="28257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>
                <a:latin typeface="Times New Roman" pitchFamily="18" charset="0"/>
                <a:cs typeface="Times New Roman" pitchFamily="18" charset="0"/>
              </a:rPr>
              <a:t>1-  маховичок,  2-  шпиндель, </a:t>
            </a:r>
          </a:p>
          <a:p>
            <a:r>
              <a:rPr lang="ru-RU" sz="1400">
                <a:latin typeface="Times New Roman" pitchFamily="18" charset="0"/>
                <a:cs typeface="Times New Roman" pitchFamily="18" charset="0"/>
              </a:rPr>
              <a:t>3 – укрепленная гайка, 4 -  корпус,</a:t>
            </a:r>
          </a:p>
          <a:p>
            <a:r>
              <a:rPr lang="ru-RU" sz="1400">
                <a:latin typeface="Times New Roman" pitchFamily="18" charset="0"/>
                <a:cs typeface="Times New Roman" pitchFamily="18" charset="0"/>
              </a:rPr>
              <a:t>5 – шайба с прокладкой, 6- гнездо,</a:t>
            </a:r>
          </a:p>
          <a:p>
            <a:r>
              <a:rPr lang="ru-RU" sz="1400">
                <a:latin typeface="Times New Roman" pitchFamily="18" charset="0"/>
                <a:cs typeface="Times New Roman" pitchFamily="18" charset="0"/>
              </a:rPr>
              <a:t>7 - винт</a:t>
            </a:r>
          </a:p>
        </p:txBody>
      </p:sp>
      <p:sp>
        <p:nvSpPr>
          <p:cNvPr id="4125" name="TextBox 51"/>
          <p:cNvSpPr txBox="1">
            <a:spLocks noChangeArrowheads="1"/>
          </p:cNvSpPr>
          <p:nvPr/>
        </p:nvSpPr>
        <p:spPr bwMode="auto">
          <a:xfrm>
            <a:off x="5715000" y="5118100"/>
            <a:ext cx="2876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>
                <a:latin typeface="Times New Roman" pitchFamily="18" charset="0"/>
                <a:cs typeface="Times New Roman" pitchFamily="18" charset="0"/>
              </a:rPr>
              <a:t>1 – вентильная головка, 2 – корпус,</a:t>
            </a:r>
          </a:p>
          <a:p>
            <a:r>
              <a:rPr lang="ru-RU" sz="1400">
                <a:latin typeface="Times New Roman" pitchFamily="18" charset="0"/>
                <a:cs typeface="Times New Roman" pitchFamily="18" charset="0"/>
              </a:rPr>
              <a:t>3 – водоизливная трубка</a:t>
            </a:r>
          </a:p>
        </p:txBody>
      </p:sp>
      <p:sp>
        <p:nvSpPr>
          <p:cNvPr id="30" name="Номер слайда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B29695-03DC-4D06-8514-F3FC7EAC6C6D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4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4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4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4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4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4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4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4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4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4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4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108" grpId="0"/>
      <p:bldP spid="4109" grpId="0"/>
      <p:bldP spid="4110" grpId="0"/>
      <p:bldP spid="4111" grpId="0"/>
      <p:bldP spid="4112" grpId="0"/>
      <p:bldP spid="4112" grpId="1"/>
      <p:bldP spid="4113" grpId="0"/>
      <p:bldP spid="4114" grpId="0"/>
      <p:bldP spid="4119" grpId="0"/>
      <p:bldP spid="4120" grpId="0"/>
      <p:bldP spid="4121" grpId="0"/>
      <p:bldP spid="412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642938"/>
          </a:xfrm>
        </p:spPr>
        <p:txBody>
          <a:bodyPr/>
          <a:lstStyle/>
          <a:p>
            <a:r>
              <a:rPr lang="ru-RU" sz="3600" smtClean="0"/>
              <a:t>Ремонтные и малярные работы</a:t>
            </a:r>
          </a:p>
        </p:txBody>
      </p:sp>
      <p:pic>
        <p:nvPicPr>
          <p:cNvPr id="31747" name="Picture 2" descr="C:\Documents and Settings\DJ_SergeyL\Рабочий стол\Презентации\Новая папка\жжж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071563"/>
            <a:ext cx="4035425" cy="412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3" descr="C:\Documents and Settings\DJ_SergeyL\Рабочий стол\Презентации\Новая папка\ж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6413" y="949325"/>
            <a:ext cx="3779837" cy="255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4" descr="C:\Documents and Settings\DJ_SergeyL\Рабочий стол\Презентации\Новая папка\жж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3941763"/>
            <a:ext cx="3929062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TextBox 6"/>
          <p:cNvSpPr txBox="1">
            <a:spLocks noChangeArrowheads="1"/>
          </p:cNvSpPr>
          <p:nvPr/>
        </p:nvSpPr>
        <p:spPr bwMode="auto">
          <a:xfrm>
            <a:off x="558800" y="3500438"/>
            <a:ext cx="35131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Нанесение и разравнивание шпатлевки</a:t>
            </a:r>
          </a:p>
        </p:txBody>
      </p:sp>
      <p:sp>
        <p:nvSpPr>
          <p:cNvPr id="31751" name="TextBox 7"/>
          <p:cNvSpPr txBox="1">
            <a:spLocks noChangeArrowheads="1"/>
          </p:cNvSpPr>
          <p:nvPr/>
        </p:nvSpPr>
        <p:spPr bwMode="auto">
          <a:xfrm>
            <a:off x="1031875" y="6072188"/>
            <a:ext cx="23256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Нанесение краски кистью</a:t>
            </a:r>
          </a:p>
        </p:txBody>
      </p:sp>
      <p:sp>
        <p:nvSpPr>
          <p:cNvPr id="31752" name="TextBox 8"/>
          <p:cNvSpPr txBox="1">
            <a:spLocks noChangeArrowheads="1"/>
          </p:cNvSpPr>
          <p:nvPr/>
        </p:nvSpPr>
        <p:spPr bwMode="auto">
          <a:xfrm>
            <a:off x="5408613" y="6072188"/>
            <a:ext cx="24495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Нанесение краски валиком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340CD2-24D2-4457-86A1-D46FF7C5C3D8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50" grpId="0"/>
      <p:bldP spid="31751" grpId="0"/>
      <p:bldP spid="3175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612"/>
          </a:xfrm>
        </p:spPr>
        <p:txBody>
          <a:bodyPr/>
          <a:lstStyle/>
          <a:p>
            <a:r>
              <a:rPr lang="ru-RU" sz="3600" smtClean="0"/>
              <a:t>Окраска стен и отводка филенок</a:t>
            </a:r>
          </a:p>
        </p:txBody>
      </p:sp>
      <p:pic>
        <p:nvPicPr>
          <p:cNvPr id="32771" name="Picture 2" descr="C:\Documents and Settings\DJ_SergeyL\Рабочий стол\Презентации\Новая папка\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428750"/>
            <a:ext cx="2520950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3" descr="C:\Documents and Settings\DJ_SergeyL\Рабочий стол\Презентации\Новая папка\и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4813" y="4214813"/>
            <a:ext cx="218122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TextBox 5"/>
          <p:cNvSpPr txBox="1">
            <a:spLocks noChangeArrowheads="1"/>
          </p:cNvSpPr>
          <p:nvPr/>
        </p:nvSpPr>
        <p:spPr bwMode="auto">
          <a:xfrm>
            <a:off x="785813" y="3335338"/>
            <a:ext cx="14287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а - продольная</a:t>
            </a:r>
          </a:p>
        </p:txBody>
      </p:sp>
      <p:sp>
        <p:nvSpPr>
          <p:cNvPr id="32774" name="TextBox 6"/>
          <p:cNvSpPr txBox="1">
            <a:spLocks noChangeArrowheads="1"/>
          </p:cNvSpPr>
          <p:nvPr/>
        </p:nvSpPr>
        <p:spPr bwMode="auto">
          <a:xfrm>
            <a:off x="642938" y="5857875"/>
            <a:ext cx="15938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б - вертикальная</a:t>
            </a:r>
          </a:p>
        </p:txBody>
      </p:sp>
      <p:pic>
        <p:nvPicPr>
          <p:cNvPr id="32775" name="Picture 4" descr="C:\Documents and Settings\DJ_SergeyL\Рабочий стол\Презентации\Новая папка\ииии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50" y="4143375"/>
            <a:ext cx="2413000" cy="169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5" descr="C:\Documents and Settings\DJ_SergeyL\Рабочий стол\Презентации\Новая папка\иии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50" y="1670050"/>
            <a:ext cx="2354263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7" name="TextBox 9"/>
          <p:cNvSpPr txBox="1">
            <a:spLocks noChangeArrowheads="1"/>
          </p:cNvSpPr>
          <p:nvPr/>
        </p:nvSpPr>
        <p:spPr bwMode="auto">
          <a:xfrm>
            <a:off x="3657600" y="3357563"/>
            <a:ext cx="14144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а – по линейке</a:t>
            </a:r>
          </a:p>
        </p:txBody>
      </p:sp>
      <p:sp>
        <p:nvSpPr>
          <p:cNvPr id="32778" name="TextBox 10"/>
          <p:cNvSpPr txBox="1">
            <a:spLocks noChangeArrowheads="1"/>
          </p:cNvSpPr>
          <p:nvPr/>
        </p:nvSpPr>
        <p:spPr bwMode="auto">
          <a:xfrm>
            <a:off x="3587750" y="5857875"/>
            <a:ext cx="16271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б – по трафарету</a:t>
            </a:r>
          </a:p>
        </p:txBody>
      </p:sp>
      <p:pic>
        <p:nvPicPr>
          <p:cNvPr id="32779" name="Picture 6" descr="C:\Documents and Settings\DJ_SergeyL\Рабочий стол\Презентации\Новая папка\йй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3688" y="2571750"/>
            <a:ext cx="1266825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0" name="Picture 7" descr="C:\Documents and Settings\DJ_SergeyL\Рабочий стол\Презентации\Новая папка\ййй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15125" y="4286250"/>
            <a:ext cx="1266825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1" name="Picture 8" descr="C:\Documents and Settings\DJ_SergeyL\Рабочий стол\Презентации\Новая папка\й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43688" y="1071563"/>
            <a:ext cx="1182687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82" name="TextBox 14"/>
          <p:cNvSpPr txBox="1">
            <a:spLocks noChangeArrowheads="1"/>
          </p:cNvSpPr>
          <p:nvPr/>
        </p:nvSpPr>
        <p:spPr bwMode="auto">
          <a:xfrm>
            <a:off x="7143750" y="2286000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а</a:t>
            </a:r>
          </a:p>
        </p:txBody>
      </p:sp>
      <p:sp>
        <p:nvSpPr>
          <p:cNvPr id="32783" name="TextBox 15"/>
          <p:cNvSpPr txBox="1">
            <a:spLocks noChangeArrowheads="1"/>
          </p:cNvSpPr>
          <p:nvPr/>
        </p:nvSpPr>
        <p:spPr bwMode="auto">
          <a:xfrm>
            <a:off x="7143750" y="3857625"/>
            <a:ext cx="2873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б</a:t>
            </a:r>
          </a:p>
        </p:txBody>
      </p:sp>
      <p:sp>
        <p:nvSpPr>
          <p:cNvPr id="32784" name="TextBox 16"/>
          <p:cNvSpPr txBox="1">
            <a:spLocks noChangeArrowheads="1"/>
          </p:cNvSpPr>
          <p:nvPr/>
        </p:nvSpPr>
        <p:spPr bwMode="auto">
          <a:xfrm>
            <a:off x="7143750" y="5500688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в</a:t>
            </a:r>
          </a:p>
        </p:txBody>
      </p:sp>
      <p:sp>
        <p:nvSpPr>
          <p:cNvPr id="32785" name="TextBox 17"/>
          <p:cNvSpPr txBox="1">
            <a:spLocks noChangeArrowheads="1"/>
          </p:cNvSpPr>
          <p:nvPr/>
        </p:nvSpPr>
        <p:spPr bwMode="auto">
          <a:xfrm>
            <a:off x="6143625" y="5857875"/>
            <a:ext cx="2717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а – рисунок, б,в – трафареты </a:t>
            </a:r>
          </a:p>
          <a:p>
            <a:r>
              <a:rPr lang="ru-RU" sz="1400"/>
              <a:t>для него</a:t>
            </a: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7FB91F-1DDA-406E-88AD-ECC8F3FCC02E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2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27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3" grpId="0"/>
      <p:bldP spid="32774" grpId="0"/>
      <p:bldP spid="32777" grpId="0"/>
      <p:bldP spid="32778" grpId="0"/>
      <p:bldP spid="32782" grpId="0"/>
      <p:bldP spid="32783" grpId="0"/>
      <p:bldP spid="32784" grpId="0"/>
      <p:bldP spid="3278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457200" y="214313"/>
            <a:ext cx="8229600" cy="654050"/>
          </a:xfrm>
        </p:spPr>
        <p:txBody>
          <a:bodyPr/>
          <a:lstStyle/>
          <a:p>
            <a:r>
              <a:rPr lang="ru-RU" sz="3600" smtClean="0"/>
              <a:t>Варианты оклейки стен обоями</a:t>
            </a:r>
          </a:p>
        </p:txBody>
      </p:sp>
      <p:pic>
        <p:nvPicPr>
          <p:cNvPr id="33795" name="Picture 2" descr="C:\Documents and Settings\DJ_SergeyL\Рабочий стол\Презентации\Новая папка\ккк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75138" y="1357313"/>
            <a:ext cx="1011237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3" descr="C:\Documents and Settings\DJ_SergeyL\Рабочий стол\Презентации\Новая папка\ккккк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8475" y="1357313"/>
            <a:ext cx="99377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4" descr="C:\Documents and Settings\DJ_SergeyL\Рабочий стол\Презентации\Новая папка\ккккк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92913" y="1357313"/>
            <a:ext cx="993775" cy="361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5" descr="C:\Documents and Settings\DJ_SergeyL\Рабочий стол\Презентации\Новая папка\ккккккк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35913" y="1357313"/>
            <a:ext cx="99377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6" descr="C:\Documents and Settings\DJ_SergeyL\Рабочий стол\Презентации\Новая папка\к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50" y="1357313"/>
            <a:ext cx="1385888" cy="356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Picture 7" descr="C:\Documents and Settings\DJ_SergeyL\Рабочий стол\Презентации\Новая папка\кк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57363" y="1357313"/>
            <a:ext cx="10287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1" name="Picture 8" descr="C:\Documents and Settings\DJ_SergeyL\Рабочий стол\Презентации\Новая папка\ккк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989263" y="1357313"/>
            <a:ext cx="1011237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2" name="TextBox 10"/>
          <p:cNvSpPr txBox="1">
            <a:spLocks noChangeArrowheads="1"/>
          </p:cNvSpPr>
          <p:nvPr/>
        </p:nvSpPr>
        <p:spPr bwMode="auto">
          <a:xfrm>
            <a:off x="857250" y="5000625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а</a:t>
            </a:r>
          </a:p>
        </p:txBody>
      </p:sp>
      <p:sp>
        <p:nvSpPr>
          <p:cNvPr id="33803" name="TextBox 11"/>
          <p:cNvSpPr txBox="1">
            <a:spLocks noChangeArrowheads="1"/>
          </p:cNvSpPr>
          <p:nvPr/>
        </p:nvSpPr>
        <p:spPr bwMode="auto">
          <a:xfrm>
            <a:off x="2071688" y="5000625"/>
            <a:ext cx="2873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б</a:t>
            </a:r>
          </a:p>
        </p:txBody>
      </p:sp>
      <p:sp>
        <p:nvSpPr>
          <p:cNvPr id="33804" name="TextBox 12"/>
          <p:cNvSpPr txBox="1">
            <a:spLocks noChangeArrowheads="1"/>
          </p:cNvSpPr>
          <p:nvPr/>
        </p:nvSpPr>
        <p:spPr bwMode="auto">
          <a:xfrm>
            <a:off x="3286125" y="5000625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в</a:t>
            </a:r>
          </a:p>
        </p:txBody>
      </p:sp>
      <p:sp>
        <p:nvSpPr>
          <p:cNvPr id="33805" name="TextBox 13"/>
          <p:cNvSpPr txBox="1">
            <a:spLocks noChangeArrowheads="1"/>
          </p:cNvSpPr>
          <p:nvPr/>
        </p:nvSpPr>
        <p:spPr bwMode="auto">
          <a:xfrm>
            <a:off x="4643438" y="5000625"/>
            <a:ext cx="2508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г</a:t>
            </a:r>
          </a:p>
        </p:txBody>
      </p:sp>
      <p:sp>
        <p:nvSpPr>
          <p:cNvPr id="33806" name="TextBox 14"/>
          <p:cNvSpPr txBox="1">
            <a:spLocks noChangeArrowheads="1"/>
          </p:cNvSpPr>
          <p:nvPr/>
        </p:nvSpPr>
        <p:spPr bwMode="auto">
          <a:xfrm>
            <a:off x="5857875" y="5000625"/>
            <a:ext cx="2889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д</a:t>
            </a:r>
          </a:p>
        </p:txBody>
      </p:sp>
      <p:sp>
        <p:nvSpPr>
          <p:cNvPr id="33807" name="TextBox 15"/>
          <p:cNvSpPr txBox="1">
            <a:spLocks noChangeArrowheads="1"/>
          </p:cNvSpPr>
          <p:nvPr/>
        </p:nvSpPr>
        <p:spPr bwMode="auto">
          <a:xfrm>
            <a:off x="7143750" y="5000625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е</a:t>
            </a:r>
          </a:p>
        </p:txBody>
      </p:sp>
      <p:sp>
        <p:nvSpPr>
          <p:cNvPr id="33808" name="TextBox 16"/>
          <p:cNvSpPr txBox="1">
            <a:spLocks noChangeArrowheads="1"/>
          </p:cNvSpPr>
          <p:nvPr/>
        </p:nvSpPr>
        <p:spPr bwMode="auto">
          <a:xfrm>
            <a:off x="8267700" y="5000625"/>
            <a:ext cx="3048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ж</a:t>
            </a:r>
          </a:p>
        </p:txBody>
      </p:sp>
      <p:sp>
        <p:nvSpPr>
          <p:cNvPr id="33809" name="TextBox 17"/>
          <p:cNvSpPr txBox="1">
            <a:spLocks noChangeArrowheads="1"/>
          </p:cNvSpPr>
          <p:nvPr/>
        </p:nvSpPr>
        <p:spPr bwMode="auto">
          <a:xfrm>
            <a:off x="428625" y="5715000"/>
            <a:ext cx="8386763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а – разрез стены, б – отделка в один колер, в – отделка в два колера, г – отделка в два колера с</a:t>
            </a:r>
          </a:p>
          <a:p>
            <a:r>
              <a:rPr lang="ru-RU" sz="1400"/>
              <a:t> филенкой, д – отделка с бордюром, е – отделка с фризом, ж – отделка с гобеленом, 1 – филенка,</a:t>
            </a:r>
          </a:p>
          <a:p>
            <a:r>
              <a:rPr lang="ru-RU" sz="1400"/>
              <a:t>2 – бордюр, 3 – фриз, 4 - гобелен</a:t>
            </a:r>
          </a:p>
        </p:txBody>
      </p:sp>
      <p:sp>
        <p:nvSpPr>
          <p:cNvPr id="33810" name="TextBox 18"/>
          <p:cNvSpPr txBox="1">
            <a:spLocks noChangeArrowheads="1"/>
          </p:cNvSpPr>
          <p:nvPr/>
        </p:nvSpPr>
        <p:spPr bwMode="auto">
          <a:xfrm>
            <a:off x="5929313" y="1643063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2</a:t>
            </a:r>
          </a:p>
        </p:txBody>
      </p:sp>
      <p:sp>
        <p:nvSpPr>
          <p:cNvPr id="33811" name="TextBox 19"/>
          <p:cNvSpPr txBox="1">
            <a:spLocks noChangeArrowheads="1"/>
          </p:cNvSpPr>
          <p:nvPr/>
        </p:nvSpPr>
        <p:spPr bwMode="auto">
          <a:xfrm>
            <a:off x="7143750" y="1857375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3</a:t>
            </a:r>
          </a:p>
        </p:txBody>
      </p:sp>
      <p:sp>
        <p:nvSpPr>
          <p:cNvPr id="33812" name="TextBox 20"/>
          <p:cNvSpPr txBox="1">
            <a:spLocks noChangeArrowheads="1"/>
          </p:cNvSpPr>
          <p:nvPr/>
        </p:nvSpPr>
        <p:spPr bwMode="auto">
          <a:xfrm>
            <a:off x="8286750" y="2071688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4</a:t>
            </a:r>
          </a:p>
        </p:txBody>
      </p:sp>
      <p:sp>
        <p:nvSpPr>
          <p:cNvPr id="33813" name="TextBox 21"/>
          <p:cNvSpPr txBox="1">
            <a:spLocks noChangeArrowheads="1"/>
          </p:cNvSpPr>
          <p:nvPr/>
        </p:nvSpPr>
        <p:spPr bwMode="auto">
          <a:xfrm>
            <a:off x="4000500" y="1785938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</a:t>
            </a:r>
          </a:p>
        </p:txBody>
      </p:sp>
      <p:cxnSp>
        <p:nvCxnSpPr>
          <p:cNvPr id="24" name="Прямая соединительная линия 23"/>
          <p:cNvCxnSpPr>
            <a:endCxn id="33813" idx="0"/>
          </p:cNvCxnSpPr>
          <p:nvPr/>
        </p:nvCxnSpPr>
        <p:spPr>
          <a:xfrm rot="10800000" flipV="1">
            <a:off x="4141788" y="1714500"/>
            <a:ext cx="358775" cy="714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11DBAA-23E5-47DB-8F33-48F3172A5043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802" grpId="0"/>
      <p:bldP spid="33803" grpId="0"/>
      <p:bldP spid="33804" grpId="0"/>
      <p:bldP spid="33805" grpId="0"/>
      <p:bldP spid="33806" grpId="0"/>
      <p:bldP spid="33807" grpId="0"/>
      <p:bldP spid="33808" grpId="0"/>
      <p:bldP spid="33809" grpId="0"/>
      <p:bldP spid="33810" grpId="0"/>
      <p:bldP spid="33811" grpId="0"/>
      <p:bldP spid="33812" grpId="0"/>
      <p:bldP spid="338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457200" y="357188"/>
            <a:ext cx="8229600" cy="857250"/>
          </a:xfrm>
        </p:spPr>
        <p:txBody>
          <a:bodyPr/>
          <a:lstStyle/>
          <a:p>
            <a:r>
              <a:rPr lang="ru-RU" sz="3600" smtClean="0"/>
              <a:t>Пример развертки поверхностей стен, </a:t>
            </a:r>
            <a:r>
              <a:rPr lang="en-US" sz="3600" smtClean="0"/>
              <a:t/>
            </a:r>
            <a:br>
              <a:rPr lang="en-US" sz="3600" smtClean="0"/>
            </a:br>
            <a:r>
              <a:rPr lang="ru-RU" sz="3600" smtClean="0"/>
              <a:t>оклеиваемых обоями.</a:t>
            </a:r>
          </a:p>
        </p:txBody>
      </p:sp>
      <p:pic>
        <p:nvPicPr>
          <p:cNvPr id="34819" name="Picture 4" descr="C:\Documents and Settings\DJ_SergeyL\Рабочий стол\Презентации\Новая папка\л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1735138"/>
            <a:ext cx="8408987" cy="347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Box 4"/>
          <p:cNvSpPr txBox="1">
            <a:spLocks noChangeArrowheads="1"/>
          </p:cNvSpPr>
          <p:nvPr/>
        </p:nvSpPr>
        <p:spPr bwMode="auto">
          <a:xfrm>
            <a:off x="1643063" y="4835525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</a:t>
            </a:r>
          </a:p>
        </p:txBody>
      </p:sp>
      <p:sp>
        <p:nvSpPr>
          <p:cNvPr id="34821" name="TextBox 5"/>
          <p:cNvSpPr txBox="1">
            <a:spLocks noChangeArrowheads="1"/>
          </p:cNvSpPr>
          <p:nvPr/>
        </p:nvSpPr>
        <p:spPr bwMode="auto">
          <a:xfrm>
            <a:off x="3357563" y="4835525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2</a:t>
            </a:r>
          </a:p>
        </p:txBody>
      </p:sp>
      <p:sp>
        <p:nvSpPr>
          <p:cNvPr id="34822" name="TextBox 6"/>
          <p:cNvSpPr txBox="1">
            <a:spLocks noChangeArrowheads="1"/>
          </p:cNvSpPr>
          <p:nvPr/>
        </p:nvSpPr>
        <p:spPr bwMode="auto">
          <a:xfrm>
            <a:off x="5286375" y="4835525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3</a:t>
            </a:r>
          </a:p>
        </p:txBody>
      </p:sp>
      <p:sp>
        <p:nvSpPr>
          <p:cNvPr id="34823" name="TextBox 7"/>
          <p:cNvSpPr txBox="1">
            <a:spLocks noChangeArrowheads="1"/>
          </p:cNvSpPr>
          <p:nvPr/>
        </p:nvSpPr>
        <p:spPr bwMode="auto">
          <a:xfrm>
            <a:off x="7143750" y="4835525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4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754FF2-308A-4EDC-A3CA-9CC577D2D418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20" grpId="0"/>
      <p:bldP spid="34821" grpId="0"/>
      <p:bldP spid="34822" grpId="0"/>
      <p:bldP spid="3482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457200" y="214313"/>
            <a:ext cx="8229600" cy="582612"/>
          </a:xfrm>
        </p:spPr>
        <p:txBody>
          <a:bodyPr/>
          <a:lstStyle/>
          <a:p>
            <a:r>
              <a:rPr lang="ru-RU" sz="3600" smtClean="0"/>
              <a:t>Технология оклейки стен обоями</a:t>
            </a:r>
          </a:p>
        </p:txBody>
      </p:sp>
      <p:sp>
        <p:nvSpPr>
          <p:cNvPr id="35843" name="TextBox 3"/>
          <p:cNvSpPr txBox="1">
            <a:spLocks noChangeArrowheads="1"/>
          </p:cNvSpPr>
          <p:nvPr/>
        </p:nvSpPr>
        <p:spPr bwMode="auto">
          <a:xfrm>
            <a:off x="571500" y="928688"/>
            <a:ext cx="25336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Совмещение рисунка обоев</a:t>
            </a:r>
          </a:p>
        </p:txBody>
      </p:sp>
      <p:pic>
        <p:nvPicPr>
          <p:cNvPr id="35844" name="Picture 2" descr="C:\Documents and Settings\DJ_SergeyL\Рабочий стол\Презентации\Новая папка\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1357313"/>
            <a:ext cx="2011363" cy="210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3" descr="C:\Documents and Settings\DJ_SergeyL\Рабочий стол\Презентации\Новая папка\мм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" y="4071938"/>
            <a:ext cx="1952625" cy="208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TextBox 6"/>
          <p:cNvSpPr txBox="1">
            <a:spLocks noChangeArrowheads="1"/>
          </p:cNvSpPr>
          <p:nvPr/>
        </p:nvSpPr>
        <p:spPr bwMode="auto">
          <a:xfrm>
            <a:off x="1071563" y="3643313"/>
            <a:ext cx="13319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а - правильно</a:t>
            </a:r>
          </a:p>
        </p:txBody>
      </p:sp>
      <p:sp>
        <p:nvSpPr>
          <p:cNvPr id="35847" name="TextBox 7"/>
          <p:cNvSpPr txBox="1">
            <a:spLocks noChangeArrowheads="1"/>
          </p:cNvSpPr>
          <p:nvPr/>
        </p:nvSpPr>
        <p:spPr bwMode="auto">
          <a:xfrm>
            <a:off x="876300" y="6286500"/>
            <a:ext cx="16240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б – не правильно</a:t>
            </a:r>
          </a:p>
        </p:txBody>
      </p:sp>
      <p:pic>
        <p:nvPicPr>
          <p:cNvPr id="35848" name="Picture 4" descr="C:\Documents and Settings\DJ_SergeyL\Рабочий стол\Презентации\Новая папка\мммм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51513" y="4000500"/>
            <a:ext cx="174942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9" name="Picture 5" descr="C:\Documents and Settings\DJ_SergeyL\Рабочий стол\Презентации\Новая папка\ммм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75325" y="1285875"/>
            <a:ext cx="172561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50" name="TextBox 10"/>
          <p:cNvSpPr txBox="1">
            <a:spLocks noChangeArrowheads="1"/>
          </p:cNvSpPr>
          <p:nvPr/>
        </p:nvSpPr>
        <p:spPr bwMode="auto">
          <a:xfrm>
            <a:off x="5827713" y="928688"/>
            <a:ext cx="15303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Стыковка обоев</a:t>
            </a:r>
          </a:p>
        </p:txBody>
      </p:sp>
      <p:sp>
        <p:nvSpPr>
          <p:cNvPr id="35851" name="TextBox 11"/>
          <p:cNvSpPr txBox="1">
            <a:spLocks noChangeArrowheads="1"/>
          </p:cNvSpPr>
          <p:nvPr/>
        </p:nvSpPr>
        <p:spPr bwMode="auto">
          <a:xfrm>
            <a:off x="5994400" y="3643313"/>
            <a:ext cx="12430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а – внахлест</a:t>
            </a:r>
          </a:p>
        </p:txBody>
      </p:sp>
      <p:sp>
        <p:nvSpPr>
          <p:cNvPr id="35852" name="TextBox 12"/>
          <p:cNvSpPr txBox="1">
            <a:spLocks noChangeArrowheads="1"/>
          </p:cNvSpPr>
          <p:nvPr/>
        </p:nvSpPr>
        <p:spPr bwMode="auto">
          <a:xfrm>
            <a:off x="6151563" y="6286500"/>
            <a:ext cx="9207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б - встык</a:t>
            </a: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696E36-90C3-4954-B759-D4CF5F8E5FA3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/>
      <p:bldP spid="35846" grpId="0"/>
      <p:bldP spid="35847" grpId="0"/>
      <p:bldP spid="35850" grpId="0"/>
      <p:bldP spid="35851" grpId="0"/>
      <p:bldP spid="3585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612"/>
          </a:xfrm>
        </p:spPr>
        <p:txBody>
          <a:bodyPr/>
          <a:lstStyle/>
          <a:p>
            <a:r>
              <a:rPr lang="ru-RU" sz="3600" smtClean="0"/>
              <a:t>Подготовка и процесс наклейки обоев</a:t>
            </a:r>
          </a:p>
        </p:txBody>
      </p:sp>
      <p:pic>
        <p:nvPicPr>
          <p:cNvPr id="36867" name="Picture 2" descr="C:\Documents and Settings\DJ_SergeyL\Рабочий стол\Презентации\Новая папка\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928688"/>
            <a:ext cx="2071687" cy="210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Box 4"/>
          <p:cNvSpPr txBox="1">
            <a:spLocks noChangeArrowheads="1"/>
          </p:cNvSpPr>
          <p:nvPr/>
        </p:nvSpPr>
        <p:spPr bwMode="auto">
          <a:xfrm>
            <a:off x="1000125" y="3071813"/>
            <a:ext cx="20605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Обрезка кромок обоев</a:t>
            </a:r>
          </a:p>
        </p:txBody>
      </p:sp>
      <p:pic>
        <p:nvPicPr>
          <p:cNvPr id="36869" name="Picture 3" descr="C:\Documents and Settings\DJ_SergeyL\Рабочий стол\Презентации\Новая папка\y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3357563"/>
            <a:ext cx="3559175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TextBox 6"/>
          <p:cNvSpPr txBox="1">
            <a:spLocks noChangeArrowheads="1"/>
          </p:cNvSpPr>
          <p:nvPr/>
        </p:nvSpPr>
        <p:spPr bwMode="auto">
          <a:xfrm>
            <a:off x="785813" y="5286375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а</a:t>
            </a:r>
          </a:p>
        </p:txBody>
      </p:sp>
      <p:sp>
        <p:nvSpPr>
          <p:cNvPr id="36871" name="TextBox 7"/>
          <p:cNvSpPr txBox="1">
            <a:spLocks noChangeArrowheads="1"/>
          </p:cNvSpPr>
          <p:nvPr/>
        </p:nvSpPr>
        <p:spPr bwMode="auto">
          <a:xfrm>
            <a:off x="1714500" y="5286375"/>
            <a:ext cx="2873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б</a:t>
            </a:r>
          </a:p>
        </p:txBody>
      </p:sp>
      <p:sp>
        <p:nvSpPr>
          <p:cNvPr id="36872" name="TextBox 8"/>
          <p:cNvSpPr txBox="1">
            <a:spLocks noChangeArrowheads="1"/>
          </p:cNvSpPr>
          <p:nvPr/>
        </p:nvSpPr>
        <p:spPr bwMode="auto">
          <a:xfrm>
            <a:off x="2928938" y="5286375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в</a:t>
            </a:r>
          </a:p>
        </p:txBody>
      </p:sp>
      <p:sp>
        <p:nvSpPr>
          <p:cNvPr id="36873" name="TextBox 9"/>
          <p:cNvSpPr txBox="1">
            <a:spLocks noChangeArrowheads="1"/>
          </p:cNvSpPr>
          <p:nvPr/>
        </p:nvSpPr>
        <p:spPr bwMode="auto">
          <a:xfrm>
            <a:off x="285750" y="5715000"/>
            <a:ext cx="37353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а – нанесение клея, б – складывание </a:t>
            </a:r>
          </a:p>
          <a:p>
            <a:r>
              <a:rPr lang="ru-RU" sz="1400"/>
              <a:t>полотнища, в – разглаживание полотнища</a:t>
            </a:r>
          </a:p>
        </p:txBody>
      </p:sp>
      <p:pic>
        <p:nvPicPr>
          <p:cNvPr id="36874" name="Picture 4" descr="C:\Documents and Settings\DJ_SergeyL\Рабочий стол\Презентации\Новая папка\ew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000125"/>
            <a:ext cx="3584575" cy="453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5" name="TextBox 11"/>
          <p:cNvSpPr txBox="1">
            <a:spLocks noChangeArrowheads="1"/>
          </p:cNvSpPr>
          <p:nvPr/>
        </p:nvSpPr>
        <p:spPr bwMode="auto">
          <a:xfrm>
            <a:off x="5857875" y="5715000"/>
            <a:ext cx="13096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Оклейка стен</a:t>
            </a: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28D386-E40F-44DE-9875-B82905F2BAF3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8" grpId="0"/>
      <p:bldP spid="36870" grpId="0"/>
      <p:bldP spid="36871" grpId="0"/>
      <p:bldP spid="36872" grpId="0"/>
      <p:bldP spid="36873" grpId="0"/>
      <p:bldP spid="3687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612"/>
          </a:xfrm>
        </p:spPr>
        <p:txBody>
          <a:bodyPr/>
          <a:lstStyle/>
          <a:p>
            <a:r>
              <a:rPr lang="ru-RU" sz="3600" smtClean="0"/>
              <a:t>Заключительные этапы наклейки обоев</a:t>
            </a:r>
          </a:p>
        </p:txBody>
      </p:sp>
      <p:pic>
        <p:nvPicPr>
          <p:cNvPr id="37891" name="Picture 2" descr="C:\Documents and Settings\DJ_SergeyL\Рабочий стол\Презентации\Новая папка\aaaasdfgdfsdf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6388" y="1428750"/>
            <a:ext cx="2797175" cy="364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3" descr="C:\Documents and Settings\DJ_SergeyL\Рабочий стол\Презентации\Новая папка\aaasdfgr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3425" y="1285875"/>
            <a:ext cx="2830513" cy="368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4" descr="C:\Documents and Settings\DJ_SergeyL\Рабочий стол\Презентации\Новая папка\aaaasdf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1138" y="1357313"/>
            <a:ext cx="2360612" cy="373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4" name="TextBox 6"/>
          <p:cNvSpPr txBox="1">
            <a:spLocks noChangeArrowheads="1"/>
          </p:cNvSpPr>
          <p:nvPr/>
        </p:nvSpPr>
        <p:spPr bwMode="auto">
          <a:xfrm>
            <a:off x="1214438" y="5049838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</a:t>
            </a:r>
          </a:p>
        </p:txBody>
      </p:sp>
      <p:sp>
        <p:nvSpPr>
          <p:cNvPr id="37895" name="TextBox 7"/>
          <p:cNvSpPr txBox="1">
            <a:spLocks noChangeArrowheads="1"/>
          </p:cNvSpPr>
          <p:nvPr/>
        </p:nvSpPr>
        <p:spPr bwMode="auto">
          <a:xfrm>
            <a:off x="4000500" y="5072063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2</a:t>
            </a:r>
          </a:p>
        </p:txBody>
      </p:sp>
      <p:sp>
        <p:nvSpPr>
          <p:cNvPr id="37896" name="TextBox 8"/>
          <p:cNvSpPr txBox="1">
            <a:spLocks noChangeArrowheads="1"/>
          </p:cNvSpPr>
          <p:nvPr/>
        </p:nvSpPr>
        <p:spPr bwMode="auto">
          <a:xfrm>
            <a:off x="7215188" y="5072063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3</a:t>
            </a:r>
          </a:p>
        </p:txBody>
      </p:sp>
      <p:sp>
        <p:nvSpPr>
          <p:cNvPr id="37897" name="TextBox 9"/>
          <p:cNvSpPr txBox="1">
            <a:spLocks noChangeArrowheads="1"/>
          </p:cNvSpPr>
          <p:nvPr/>
        </p:nvSpPr>
        <p:spPr bwMode="auto">
          <a:xfrm>
            <a:off x="571500" y="5572125"/>
            <a:ext cx="8274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 – приклеивание верха, 2 – разглаживание приклеенного полотнища, 3 – прирезка и подготовка</a:t>
            </a:r>
          </a:p>
          <a:p>
            <a:r>
              <a:rPr lang="ru-RU" sz="1400"/>
              <a:t>обоев в местах примыкания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02F2AB-9DEE-482D-9869-B640CC4F44C6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4" grpId="0"/>
      <p:bldP spid="37895" grpId="0"/>
      <p:bldP spid="37896" grpId="0"/>
      <p:bldP spid="3789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214313" y="285750"/>
            <a:ext cx="8715375" cy="500063"/>
          </a:xfrm>
        </p:spPr>
        <p:txBody>
          <a:bodyPr/>
          <a:lstStyle/>
          <a:p>
            <a:r>
              <a:rPr lang="ru-RU" sz="3600" smtClean="0"/>
              <a:t>Список литературы</a:t>
            </a:r>
          </a:p>
        </p:txBody>
      </p:sp>
      <p:sp>
        <p:nvSpPr>
          <p:cNvPr id="38915" name="TextBox 2"/>
          <p:cNvSpPr txBox="1">
            <a:spLocks noChangeArrowheads="1"/>
          </p:cNvSpPr>
          <p:nvPr/>
        </p:nvSpPr>
        <p:spPr bwMode="auto">
          <a:xfrm>
            <a:off x="214313" y="857250"/>
            <a:ext cx="8736012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1400"/>
              <a:t>Бешенков А.К. Технология. Технический труд. Краткий справочник школьника 5-9 классы /</a:t>
            </a:r>
          </a:p>
          <a:p>
            <a:pPr marL="342900" indent="-342900"/>
            <a:r>
              <a:rPr lang="ru-RU" sz="1400"/>
              <a:t>А. К. Бешенков. – М. : Дрофа, 2008</a:t>
            </a:r>
          </a:p>
          <a:p>
            <a:pPr marL="342900" indent="-342900"/>
            <a:endParaRPr lang="ru-RU" sz="1400"/>
          </a:p>
          <a:p>
            <a:pPr marL="342900" indent="-342900"/>
            <a:r>
              <a:rPr lang="ru-RU" sz="1400"/>
              <a:t>2. Викторов Е.А. Технология. Тетрадь для 7- го класса. Вариант для мальчиков. – Саратов:</a:t>
            </a:r>
          </a:p>
          <a:p>
            <a:pPr marL="342900" indent="-342900"/>
            <a:r>
              <a:rPr lang="ru-RU" sz="1400"/>
              <a:t> </a:t>
            </a:r>
            <a:r>
              <a:rPr lang="en-US" sz="1400"/>
              <a:t>“</a:t>
            </a:r>
            <a:r>
              <a:rPr lang="ru-RU" sz="1400"/>
              <a:t>Лицей</a:t>
            </a:r>
            <a:r>
              <a:rPr lang="en-US" sz="1400"/>
              <a:t>”</a:t>
            </a:r>
            <a:r>
              <a:rPr lang="ru-RU" sz="1400"/>
              <a:t>, 2000</a:t>
            </a:r>
          </a:p>
          <a:p>
            <a:pPr marL="342900" indent="-342900"/>
            <a:endParaRPr lang="ru-RU" sz="1400"/>
          </a:p>
          <a:p>
            <a:pPr marL="342900" indent="-342900"/>
            <a:r>
              <a:rPr lang="ru-RU" sz="1400"/>
              <a:t>3. Кайданов Г. Л., Линтаров В.В. Ремонт квартиры своими руками. – Ми.: Полымя, 1988.</a:t>
            </a:r>
          </a:p>
          <a:p>
            <a:pPr marL="342900" indent="-342900"/>
            <a:endParaRPr lang="ru-RU" sz="1400"/>
          </a:p>
          <a:p>
            <a:pPr marL="342900" indent="-342900"/>
            <a:r>
              <a:rPr lang="ru-RU" sz="1400"/>
              <a:t>4. Крейндлин Л. Н. Столярные работы : Учеб. для сред. ПТУ. – 5-е изд.,перераб. и доп. – М.:</a:t>
            </a:r>
          </a:p>
          <a:p>
            <a:pPr marL="342900" indent="-342900"/>
            <a:r>
              <a:rPr lang="ru-RU" sz="1400"/>
              <a:t>Высшая школа.,1986.</a:t>
            </a:r>
          </a:p>
          <a:p>
            <a:pPr marL="342900" indent="-342900"/>
            <a:endParaRPr lang="ru-RU" sz="1400"/>
          </a:p>
          <a:p>
            <a:pPr marL="342900" indent="-342900"/>
            <a:r>
              <a:rPr lang="ru-RU" sz="1400"/>
              <a:t>5. Наш дом, наш быт. – М.: Знание. Выпуск 2. 1993</a:t>
            </a:r>
          </a:p>
          <a:p>
            <a:pPr marL="342900" indent="-342900"/>
            <a:endParaRPr lang="ru-RU" sz="1400"/>
          </a:p>
          <a:p>
            <a:pPr marL="342900" indent="-342900"/>
            <a:r>
              <a:rPr lang="ru-RU" sz="1400"/>
              <a:t>6. Самородский П.С., Симоненко В.Д., Тищенко А.Т. Технология: Учебник для учащихся 6 класов</a:t>
            </a:r>
          </a:p>
          <a:p>
            <a:pPr marL="342900" indent="-342900"/>
            <a:r>
              <a:rPr lang="ru-RU" sz="1400"/>
              <a:t>общеобразовательных учреждений(вариант для мальчиков). – 2-е издание перераб./ Под рук.</a:t>
            </a:r>
          </a:p>
          <a:p>
            <a:pPr marL="342900" indent="-342900"/>
            <a:r>
              <a:rPr lang="ru-RU" sz="1400"/>
              <a:t>В.Д. Симоненко. – М.: Вентана. Граф, 2005</a:t>
            </a:r>
          </a:p>
          <a:p>
            <a:pPr marL="342900" indent="-342900"/>
            <a:endParaRPr lang="ru-RU" sz="1400"/>
          </a:p>
          <a:p>
            <a:pPr marL="342900" indent="-342900"/>
            <a:r>
              <a:rPr lang="ru-RU" sz="1400"/>
              <a:t>7. Самородский П.С., Симоненко В.Д., Тищенко А.Т. Технология: Учебник для учащихся 7 классов</a:t>
            </a:r>
          </a:p>
          <a:p>
            <a:pPr marL="342900" indent="-342900"/>
            <a:r>
              <a:rPr lang="ru-RU" sz="1400"/>
              <a:t> общеобразовательных учреждений(вариант для мальчиков). – 2-е издание перераб./ Под рук.</a:t>
            </a:r>
          </a:p>
          <a:p>
            <a:pPr marL="342900" indent="-342900"/>
            <a:r>
              <a:rPr lang="ru-RU" sz="1400"/>
              <a:t>В.Д. Симоненко. – М.: Вентана. Граф, 2005</a:t>
            </a:r>
          </a:p>
          <a:p>
            <a:pPr marL="342900" indent="-342900"/>
            <a:endParaRPr lang="ru-RU" sz="1400"/>
          </a:p>
          <a:p>
            <a:pPr marL="342900" indent="-342900"/>
            <a:r>
              <a:rPr lang="ru-RU" sz="1400"/>
              <a:t>8. Технология: учебник для 5 классов общеобразовательных учреждений: Вариант для мальчиков /</a:t>
            </a:r>
          </a:p>
          <a:p>
            <a:pPr marL="342900" indent="-342900"/>
            <a:r>
              <a:rPr lang="ru-RU" sz="1400"/>
              <a:t>А.Т. Тищенко, П.С. Самородский, В.Д. Симоненко, Н.П. Шиницын, под. ред. В.Д. Симоненко. – 4-е изд.</a:t>
            </a:r>
          </a:p>
          <a:p>
            <a:pPr marL="342900" indent="-342900"/>
            <a:r>
              <a:rPr lang="ru-RU" sz="1400"/>
              <a:t>М.: Просвещение, 2000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028A46-6E15-48DA-9109-A8A905952016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8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89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389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389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389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3891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3891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3891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3891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" fill="hold"/>
                                        <p:tgtEl>
                                          <p:spTgt spid="38915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1" fill="hold"/>
                                        <p:tgtEl>
                                          <p:spTgt spid="38915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2" dur="1" fill="hold"/>
                                        <p:tgtEl>
                                          <p:spTgt spid="38915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725488"/>
          </a:xfrm>
        </p:spPr>
        <p:txBody>
          <a:bodyPr/>
          <a:lstStyle/>
          <a:p>
            <a:pPr eaLnBrk="1" hangingPunct="1"/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Вентильные головки</a:t>
            </a:r>
          </a:p>
        </p:txBody>
      </p:sp>
      <p:pic>
        <p:nvPicPr>
          <p:cNvPr id="5123" name="Picture 3" descr="C:\Documents and Settings\DJ_SergeyL\Рабочий стол\Презентации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813" y="925513"/>
            <a:ext cx="5229225" cy="436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2428875" y="5162550"/>
            <a:ext cx="2873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5125" name="TextBox 4"/>
          <p:cNvSpPr txBox="1">
            <a:spLocks noChangeArrowheads="1"/>
          </p:cNvSpPr>
          <p:nvPr/>
        </p:nvSpPr>
        <p:spPr bwMode="auto">
          <a:xfrm>
            <a:off x="4286250" y="5162550"/>
            <a:ext cx="2889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5126" name="TextBox 5"/>
          <p:cNvSpPr txBox="1">
            <a:spLocks noChangeArrowheads="1"/>
          </p:cNvSpPr>
          <p:nvPr/>
        </p:nvSpPr>
        <p:spPr bwMode="auto">
          <a:xfrm>
            <a:off x="6143625" y="5162550"/>
            <a:ext cx="2873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5127" name="TextBox 6"/>
          <p:cNvSpPr txBox="1">
            <a:spLocks noChangeArrowheads="1"/>
          </p:cNvSpPr>
          <p:nvPr/>
        </p:nvSpPr>
        <p:spPr bwMode="auto">
          <a:xfrm>
            <a:off x="1428750" y="5715000"/>
            <a:ext cx="64881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/>
              <a:t>1, 2 – с резиновыми прокладками; 3 – с кварцевыми прокладками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B655B8-20C6-414D-9BCC-3114DCD6B423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4" grpId="0"/>
      <p:bldP spid="5125" grpId="0"/>
      <p:bldP spid="51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357188" y="0"/>
            <a:ext cx="8229600" cy="714375"/>
          </a:xfrm>
        </p:spPr>
        <p:txBody>
          <a:bodyPr/>
          <a:lstStyle/>
          <a:p>
            <a:pPr eaLnBrk="1" hangingPunct="1"/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Устройство вентильной головки</a:t>
            </a:r>
          </a:p>
        </p:txBody>
      </p:sp>
      <p:pic>
        <p:nvPicPr>
          <p:cNvPr id="6147" name="Picture 3" descr="C:\Documents and Settings\DJ_SergeyL\Рабочий стол\Презентации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0" y="776288"/>
            <a:ext cx="6572250" cy="479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2714625" y="1785938"/>
            <a:ext cx="928688" cy="3571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3286125" y="3429000"/>
            <a:ext cx="571500" cy="714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286125" y="3643313"/>
            <a:ext cx="428625" cy="142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2857500" y="4286250"/>
            <a:ext cx="714375" cy="285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2786063" y="4572000"/>
            <a:ext cx="714375" cy="2143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714625" y="4857750"/>
            <a:ext cx="71437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643188" y="4929188"/>
            <a:ext cx="714375" cy="714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928938" y="3214688"/>
            <a:ext cx="785812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071813" y="2357438"/>
            <a:ext cx="428625" cy="142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3000375" y="2928938"/>
            <a:ext cx="642938" cy="2143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5786438" y="1857375"/>
            <a:ext cx="1428750" cy="4286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6000750" y="4071938"/>
            <a:ext cx="571500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5929313" y="4286250"/>
            <a:ext cx="71437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5786438" y="4429125"/>
            <a:ext cx="642937" cy="714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5715000" y="4500563"/>
            <a:ext cx="714375" cy="2143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6286500" y="3071813"/>
            <a:ext cx="642938" cy="2143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6000750" y="2428875"/>
            <a:ext cx="1071563" cy="571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6143625" y="2286000"/>
            <a:ext cx="1143000" cy="4286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66" name="TextBox 46"/>
          <p:cNvSpPr txBox="1">
            <a:spLocks noChangeArrowheads="1"/>
          </p:cNvSpPr>
          <p:nvPr/>
        </p:nvSpPr>
        <p:spPr bwMode="auto">
          <a:xfrm>
            <a:off x="3643313" y="2071688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</a:t>
            </a:r>
          </a:p>
        </p:txBody>
      </p:sp>
      <p:sp>
        <p:nvSpPr>
          <p:cNvPr id="6167" name="TextBox 47"/>
          <p:cNvSpPr txBox="1">
            <a:spLocks noChangeArrowheads="1"/>
          </p:cNvSpPr>
          <p:nvPr/>
        </p:nvSpPr>
        <p:spPr bwMode="auto">
          <a:xfrm>
            <a:off x="3500438" y="2357438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2</a:t>
            </a:r>
          </a:p>
        </p:txBody>
      </p:sp>
      <p:sp>
        <p:nvSpPr>
          <p:cNvPr id="6168" name="TextBox 48"/>
          <p:cNvSpPr txBox="1">
            <a:spLocks noChangeArrowheads="1"/>
          </p:cNvSpPr>
          <p:nvPr/>
        </p:nvSpPr>
        <p:spPr bwMode="auto">
          <a:xfrm>
            <a:off x="3571875" y="2786063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3</a:t>
            </a:r>
          </a:p>
        </p:txBody>
      </p:sp>
      <p:sp>
        <p:nvSpPr>
          <p:cNvPr id="6169" name="TextBox 49"/>
          <p:cNvSpPr txBox="1">
            <a:spLocks noChangeArrowheads="1"/>
          </p:cNvSpPr>
          <p:nvPr/>
        </p:nvSpPr>
        <p:spPr bwMode="auto">
          <a:xfrm>
            <a:off x="3643313" y="3049588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4</a:t>
            </a:r>
          </a:p>
        </p:txBody>
      </p:sp>
      <p:sp>
        <p:nvSpPr>
          <p:cNvPr id="6170" name="TextBox 50"/>
          <p:cNvSpPr txBox="1">
            <a:spLocks noChangeArrowheads="1"/>
          </p:cNvSpPr>
          <p:nvPr/>
        </p:nvSpPr>
        <p:spPr bwMode="auto">
          <a:xfrm>
            <a:off x="3786188" y="3286125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5</a:t>
            </a:r>
          </a:p>
        </p:txBody>
      </p:sp>
      <p:sp>
        <p:nvSpPr>
          <p:cNvPr id="6171" name="TextBox 51"/>
          <p:cNvSpPr txBox="1">
            <a:spLocks noChangeArrowheads="1"/>
          </p:cNvSpPr>
          <p:nvPr/>
        </p:nvSpPr>
        <p:spPr bwMode="auto">
          <a:xfrm>
            <a:off x="3643313" y="3643313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6</a:t>
            </a:r>
          </a:p>
        </p:txBody>
      </p:sp>
      <p:sp>
        <p:nvSpPr>
          <p:cNvPr id="6172" name="TextBox 52"/>
          <p:cNvSpPr txBox="1">
            <a:spLocks noChangeArrowheads="1"/>
          </p:cNvSpPr>
          <p:nvPr/>
        </p:nvSpPr>
        <p:spPr bwMode="auto">
          <a:xfrm>
            <a:off x="3502025" y="4143375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7</a:t>
            </a:r>
          </a:p>
        </p:txBody>
      </p:sp>
      <p:sp>
        <p:nvSpPr>
          <p:cNvPr id="6173" name="TextBox 53"/>
          <p:cNvSpPr txBox="1">
            <a:spLocks noChangeArrowheads="1"/>
          </p:cNvSpPr>
          <p:nvPr/>
        </p:nvSpPr>
        <p:spPr bwMode="auto">
          <a:xfrm>
            <a:off x="3429000" y="4406900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8</a:t>
            </a:r>
          </a:p>
        </p:txBody>
      </p:sp>
      <p:sp>
        <p:nvSpPr>
          <p:cNvPr id="6174" name="TextBox 54"/>
          <p:cNvSpPr txBox="1">
            <a:spLocks noChangeArrowheads="1"/>
          </p:cNvSpPr>
          <p:nvPr/>
        </p:nvSpPr>
        <p:spPr bwMode="auto">
          <a:xfrm>
            <a:off x="3429000" y="4692650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9</a:t>
            </a:r>
          </a:p>
        </p:txBody>
      </p:sp>
      <p:sp>
        <p:nvSpPr>
          <p:cNvPr id="6175" name="TextBox 55"/>
          <p:cNvSpPr txBox="1">
            <a:spLocks noChangeArrowheads="1"/>
          </p:cNvSpPr>
          <p:nvPr/>
        </p:nvSpPr>
        <p:spPr bwMode="auto">
          <a:xfrm>
            <a:off x="3286125" y="4929188"/>
            <a:ext cx="3841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10</a:t>
            </a:r>
          </a:p>
        </p:txBody>
      </p:sp>
      <p:sp>
        <p:nvSpPr>
          <p:cNvPr id="6176" name="TextBox 57"/>
          <p:cNvSpPr txBox="1">
            <a:spLocks noChangeArrowheads="1"/>
          </p:cNvSpPr>
          <p:nvPr/>
        </p:nvSpPr>
        <p:spPr bwMode="auto">
          <a:xfrm>
            <a:off x="7143750" y="2120900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</a:t>
            </a:r>
          </a:p>
        </p:txBody>
      </p:sp>
      <p:sp>
        <p:nvSpPr>
          <p:cNvPr id="6177" name="TextBox 58"/>
          <p:cNvSpPr txBox="1">
            <a:spLocks noChangeArrowheads="1"/>
          </p:cNvSpPr>
          <p:nvPr/>
        </p:nvSpPr>
        <p:spPr bwMode="auto">
          <a:xfrm>
            <a:off x="7286625" y="2571750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2</a:t>
            </a:r>
          </a:p>
        </p:txBody>
      </p:sp>
      <p:sp>
        <p:nvSpPr>
          <p:cNvPr id="6178" name="TextBox 59"/>
          <p:cNvSpPr txBox="1">
            <a:spLocks noChangeArrowheads="1"/>
          </p:cNvSpPr>
          <p:nvPr/>
        </p:nvSpPr>
        <p:spPr bwMode="auto">
          <a:xfrm>
            <a:off x="7000875" y="2857500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3</a:t>
            </a:r>
          </a:p>
        </p:txBody>
      </p:sp>
      <p:sp>
        <p:nvSpPr>
          <p:cNvPr id="6179" name="TextBox 60"/>
          <p:cNvSpPr txBox="1">
            <a:spLocks noChangeArrowheads="1"/>
          </p:cNvSpPr>
          <p:nvPr/>
        </p:nvSpPr>
        <p:spPr bwMode="auto">
          <a:xfrm>
            <a:off x="6858000" y="3143250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4</a:t>
            </a:r>
          </a:p>
        </p:txBody>
      </p:sp>
      <p:sp>
        <p:nvSpPr>
          <p:cNvPr id="6180" name="TextBox 61"/>
          <p:cNvSpPr txBox="1">
            <a:spLocks noChangeArrowheads="1"/>
          </p:cNvSpPr>
          <p:nvPr/>
        </p:nvSpPr>
        <p:spPr bwMode="auto">
          <a:xfrm>
            <a:off x="6500813" y="3929063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5</a:t>
            </a:r>
          </a:p>
        </p:txBody>
      </p:sp>
      <p:sp>
        <p:nvSpPr>
          <p:cNvPr id="6181" name="TextBox 62"/>
          <p:cNvSpPr txBox="1">
            <a:spLocks noChangeArrowheads="1"/>
          </p:cNvSpPr>
          <p:nvPr/>
        </p:nvSpPr>
        <p:spPr bwMode="auto">
          <a:xfrm>
            <a:off x="6572250" y="4143375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6</a:t>
            </a:r>
          </a:p>
        </p:txBody>
      </p:sp>
      <p:sp>
        <p:nvSpPr>
          <p:cNvPr id="6182" name="TextBox 63"/>
          <p:cNvSpPr txBox="1">
            <a:spLocks noChangeArrowheads="1"/>
          </p:cNvSpPr>
          <p:nvPr/>
        </p:nvSpPr>
        <p:spPr bwMode="auto">
          <a:xfrm>
            <a:off x="6357938" y="4357688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7</a:t>
            </a:r>
          </a:p>
        </p:txBody>
      </p:sp>
      <p:sp>
        <p:nvSpPr>
          <p:cNvPr id="6183" name="TextBox 64"/>
          <p:cNvSpPr txBox="1">
            <a:spLocks noChangeArrowheads="1"/>
          </p:cNvSpPr>
          <p:nvPr/>
        </p:nvSpPr>
        <p:spPr bwMode="auto">
          <a:xfrm>
            <a:off x="6357938" y="4572000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8</a:t>
            </a:r>
          </a:p>
        </p:txBody>
      </p:sp>
      <p:sp>
        <p:nvSpPr>
          <p:cNvPr id="6184" name="TextBox 65"/>
          <p:cNvSpPr txBox="1">
            <a:spLocks noChangeArrowheads="1"/>
          </p:cNvSpPr>
          <p:nvPr/>
        </p:nvSpPr>
        <p:spPr bwMode="auto">
          <a:xfrm>
            <a:off x="571500" y="5286375"/>
            <a:ext cx="36972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Устройство открытой вентильной головки:</a:t>
            </a:r>
          </a:p>
        </p:txBody>
      </p:sp>
      <p:sp>
        <p:nvSpPr>
          <p:cNvPr id="6185" name="TextBox 66"/>
          <p:cNvSpPr txBox="1">
            <a:spLocks noChangeArrowheads="1"/>
          </p:cNvSpPr>
          <p:nvPr/>
        </p:nvSpPr>
        <p:spPr bwMode="auto">
          <a:xfrm>
            <a:off x="4786313" y="5286375"/>
            <a:ext cx="38004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Устройство  закрытой вентильной головки: </a:t>
            </a:r>
          </a:p>
        </p:txBody>
      </p:sp>
      <p:sp>
        <p:nvSpPr>
          <p:cNvPr id="6186" name="TextBox 67"/>
          <p:cNvSpPr txBox="1">
            <a:spLocks noChangeArrowheads="1"/>
          </p:cNvSpPr>
          <p:nvPr/>
        </p:nvSpPr>
        <p:spPr bwMode="auto">
          <a:xfrm>
            <a:off x="285750" y="5572125"/>
            <a:ext cx="44196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 – шпиндель, 2 – гайка, 3 – сальник, 4 -  шайба,</a:t>
            </a:r>
          </a:p>
          <a:p>
            <a:r>
              <a:rPr lang="ru-RU" sz="1400"/>
              <a:t>5 – корпус, 6,8 – прокладка, 7 – клапан, 9 – шайба,</a:t>
            </a:r>
          </a:p>
          <a:p>
            <a:r>
              <a:rPr lang="ru-RU" sz="1400"/>
              <a:t>10 - винт</a:t>
            </a:r>
          </a:p>
        </p:txBody>
      </p:sp>
      <p:sp>
        <p:nvSpPr>
          <p:cNvPr id="6187" name="TextBox 68"/>
          <p:cNvSpPr txBox="1">
            <a:spLocks noChangeArrowheads="1"/>
          </p:cNvSpPr>
          <p:nvPr/>
        </p:nvSpPr>
        <p:spPr bwMode="auto">
          <a:xfrm>
            <a:off x="4786313" y="5500688"/>
            <a:ext cx="41021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 – шпиндель, 2 – корпус вентильной головки,</a:t>
            </a:r>
          </a:p>
          <a:p>
            <a:r>
              <a:rPr lang="ru-RU" sz="1400"/>
              <a:t>3 -  кольцо резиновое, 4 – прокладка-колпачок,</a:t>
            </a:r>
          </a:p>
          <a:p>
            <a:r>
              <a:rPr lang="ru-RU" sz="1400"/>
              <a:t>5 – клапан, 6 – прокладка клапана, 7 – шайба,</a:t>
            </a:r>
          </a:p>
          <a:p>
            <a:r>
              <a:rPr lang="ru-RU" sz="1400"/>
              <a:t>8 - винт</a:t>
            </a:r>
          </a:p>
        </p:txBody>
      </p:sp>
      <p:sp>
        <p:nvSpPr>
          <p:cNvPr id="44" name="Номер слайда 4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72E4F9-CFA8-42DC-A1D1-EA6C1BF1B865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6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6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6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6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1000"/>
                                        <p:tgtEl>
                                          <p:spTgt spid="6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6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6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6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6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6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6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6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6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6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66" grpId="0"/>
      <p:bldP spid="6167" grpId="0"/>
      <p:bldP spid="6168" grpId="0"/>
      <p:bldP spid="6169" grpId="0"/>
      <p:bldP spid="6170" grpId="0"/>
      <p:bldP spid="6171" grpId="0"/>
      <p:bldP spid="6172" grpId="0"/>
      <p:bldP spid="6173" grpId="0"/>
      <p:bldP spid="6174" grpId="0"/>
      <p:bldP spid="6175" grpId="0"/>
      <p:bldP spid="6176" grpId="0"/>
      <p:bldP spid="6177" grpId="0"/>
      <p:bldP spid="6178" grpId="0"/>
      <p:bldP spid="6179" grpId="0"/>
      <p:bldP spid="6180" grpId="0"/>
      <p:bldP spid="6181" grpId="0"/>
      <p:bldP spid="6182" grpId="0"/>
      <p:bldP spid="6183" grpId="0"/>
      <p:bldP spid="6184" grpId="0"/>
      <p:bldP spid="6185" grpId="0"/>
      <p:bldP spid="6186" grpId="0"/>
      <p:bldP spid="618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2" descr="C:\Documents and Settings\DJ_SergeyL\Рабочий стол\Презентации\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1714500"/>
            <a:ext cx="6370637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500063" y="500063"/>
            <a:ext cx="8229600" cy="857250"/>
          </a:xfrm>
        </p:spPr>
        <p:txBody>
          <a:bodyPr/>
          <a:lstStyle/>
          <a:p>
            <a:pPr eaLnBrk="1" hangingPunct="1"/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Основные инструменты и приспособления для ремонта санитарно-технического оборудования</a:t>
            </a:r>
          </a:p>
        </p:txBody>
      </p:sp>
      <p:sp>
        <p:nvSpPr>
          <p:cNvPr id="7172" name="TextBox 4"/>
          <p:cNvSpPr txBox="1">
            <a:spLocks noChangeArrowheads="1"/>
          </p:cNvSpPr>
          <p:nvPr/>
        </p:nvSpPr>
        <p:spPr bwMode="auto">
          <a:xfrm>
            <a:off x="1857375" y="5214938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</a:t>
            </a:r>
          </a:p>
        </p:txBody>
      </p:sp>
      <p:sp>
        <p:nvSpPr>
          <p:cNvPr id="7173" name="TextBox 5"/>
          <p:cNvSpPr txBox="1">
            <a:spLocks noChangeArrowheads="1"/>
          </p:cNvSpPr>
          <p:nvPr/>
        </p:nvSpPr>
        <p:spPr bwMode="auto">
          <a:xfrm>
            <a:off x="3357563" y="5214938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2</a:t>
            </a:r>
          </a:p>
        </p:txBody>
      </p:sp>
      <p:sp>
        <p:nvSpPr>
          <p:cNvPr id="7174" name="TextBox 6"/>
          <p:cNvSpPr txBox="1">
            <a:spLocks noChangeArrowheads="1"/>
          </p:cNvSpPr>
          <p:nvPr/>
        </p:nvSpPr>
        <p:spPr bwMode="auto">
          <a:xfrm>
            <a:off x="4357688" y="5214938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3</a:t>
            </a:r>
          </a:p>
        </p:txBody>
      </p:sp>
      <p:sp>
        <p:nvSpPr>
          <p:cNvPr id="7175" name="TextBox 7"/>
          <p:cNvSpPr txBox="1">
            <a:spLocks noChangeArrowheads="1"/>
          </p:cNvSpPr>
          <p:nvPr/>
        </p:nvSpPr>
        <p:spPr bwMode="auto">
          <a:xfrm>
            <a:off x="5715000" y="5214938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4</a:t>
            </a:r>
          </a:p>
        </p:txBody>
      </p:sp>
      <p:sp>
        <p:nvSpPr>
          <p:cNvPr id="7176" name="TextBox 8"/>
          <p:cNvSpPr txBox="1">
            <a:spLocks noChangeArrowheads="1"/>
          </p:cNvSpPr>
          <p:nvPr/>
        </p:nvSpPr>
        <p:spPr bwMode="auto">
          <a:xfrm>
            <a:off x="6929438" y="5214938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5</a:t>
            </a:r>
          </a:p>
        </p:txBody>
      </p:sp>
      <p:sp>
        <p:nvSpPr>
          <p:cNvPr id="7177" name="TextBox 9"/>
          <p:cNvSpPr txBox="1">
            <a:spLocks noChangeArrowheads="1"/>
          </p:cNvSpPr>
          <p:nvPr/>
        </p:nvSpPr>
        <p:spPr bwMode="auto">
          <a:xfrm>
            <a:off x="896938" y="5572125"/>
            <a:ext cx="7461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ru-RU" sz="1400"/>
              <a:t>1 – водопроводный ключ, 2 – разводной ключ, 3 – пассатижи, 4 – резиновая прочистка,</a:t>
            </a:r>
          </a:p>
          <a:p>
            <a:pPr algn="just"/>
            <a:r>
              <a:rPr lang="ru-RU" sz="1400"/>
              <a:t>5 – гибкая упругая проволока с твердой щеткой на конце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85FEF7-0964-4BBD-A27A-50AA925480A7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2" grpId="0"/>
      <p:bldP spid="7173" grpId="0"/>
      <p:bldP spid="7174" grpId="0"/>
      <p:bldP spid="7175" grpId="0"/>
      <p:bldP spid="717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28625" y="500063"/>
            <a:ext cx="8229600" cy="1000125"/>
          </a:xfrm>
        </p:spPr>
        <p:txBody>
          <a:bodyPr/>
          <a:lstStyle/>
          <a:p>
            <a:pPr eaLnBrk="1" hangingPunct="1"/>
            <a:r>
              <a:rPr lang="ru-RU" sz="3600" smtClean="0"/>
              <a:t>Последовательность операций при замене уплотняющей шайбы в водопроводном кране</a:t>
            </a:r>
          </a:p>
        </p:txBody>
      </p:sp>
      <p:pic>
        <p:nvPicPr>
          <p:cNvPr id="8195" name="Picture 2" descr="C:\Documents and Settings\DJ_SergeyL\Рабочий стол\Презентации\6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214563"/>
            <a:ext cx="4265612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3" descr="C:\Documents and Settings\DJ_SergeyL\Рабочий стол\Презентации\6б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5" y="2000250"/>
            <a:ext cx="3749675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7575D0-FF3F-4449-B118-303C259E8EFA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8198" name="TextBox 5"/>
          <p:cNvSpPr txBox="1">
            <a:spLocks noChangeArrowheads="1"/>
          </p:cNvSpPr>
          <p:nvPr/>
        </p:nvSpPr>
        <p:spPr bwMode="auto">
          <a:xfrm>
            <a:off x="2143125" y="4857750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а</a:t>
            </a:r>
          </a:p>
        </p:txBody>
      </p:sp>
      <p:sp>
        <p:nvSpPr>
          <p:cNvPr id="8199" name="TextBox 6"/>
          <p:cNvSpPr txBox="1">
            <a:spLocks noChangeArrowheads="1"/>
          </p:cNvSpPr>
          <p:nvPr/>
        </p:nvSpPr>
        <p:spPr bwMode="auto">
          <a:xfrm>
            <a:off x="6643688" y="4929188"/>
            <a:ext cx="2873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б</a:t>
            </a:r>
          </a:p>
        </p:txBody>
      </p:sp>
      <p:sp>
        <p:nvSpPr>
          <p:cNvPr id="8200" name="TextBox 7"/>
          <p:cNvSpPr txBox="1">
            <a:spLocks noChangeArrowheads="1"/>
          </p:cNvSpPr>
          <p:nvPr/>
        </p:nvSpPr>
        <p:spPr bwMode="auto">
          <a:xfrm>
            <a:off x="214313" y="5286375"/>
            <a:ext cx="4257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а – сначала необходимо перекрыть поступление</a:t>
            </a:r>
          </a:p>
          <a:p>
            <a:r>
              <a:rPr lang="ru-RU" sz="1400"/>
              <a:t>воды в квартиру, а затем вывинчивать весь кран</a:t>
            </a:r>
          </a:p>
        </p:txBody>
      </p:sp>
      <p:sp>
        <p:nvSpPr>
          <p:cNvPr id="8201" name="TextBox 8"/>
          <p:cNvSpPr txBox="1">
            <a:spLocks noChangeArrowheads="1"/>
          </p:cNvSpPr>
          <p:nvPr/>
        </p:nvSpPr>
        <p:spPr bwMode="auto">
          <a:xfrm>
            <a:off x="4714875" y="5286375"/>
            <a:ext cx="43815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б – из крана вынимают тарелку с уплотнительной </a:t>
            </a:r>
          </a:p>
          <a:p>
            <a:r>
              <a:rPr lang="ru-RU" sz="1400"/>
              <a:t>шайбой, снимают гайку, которыми шайба </a:t>
            </a:r>
          </a:p>
          <a:p>
            <a:r>
              <a:rPr lang="ru-RU" sz="1400"/>
              <a:t>прикреплена к тарелке , снимают саму шайбу,</a:t>
            </a:r>
          </a:p>
          <a:p>
            <a:r>
              <a:rPr lang="ru-RU" sz="1400"/>
              <a:t>а на ее место ставится новая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8" grpId="0"/>
      <p:bldP spid="8199" grpId="0"/>
      <p:bldP spid="8200" grpId="0"/>
      <p:bldP spid="820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500063" y="428625"/>
            <a:ext cx="8229600" cy="714375"/>
          </a:xfrm>
        </p:spPr>
        <p:txBody>
          <a:bodyPr/>
          <a:lstStyle/>
          <a:p>
            <a:pPr eaLnBrk="1" hangingPunct="1"/>
            <a:r>
              <a:rPr lang="ru-RU" sz="3600" smtClean="0"/>
              <a:t>Виды сифонов в сантехнических приборах и принцип их действия</a:t>
            </a:r>
          </a:p>
        </p:txBody>
      </p:sp>
      <p:pic>
        <p:nvPicPr>
          <p:cNvPr id="9219" name="Picture 2" descr="C:\Documents and Settings\DJ_SergeyL\Рабочий стол\Презентации\7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85938"/>
            <a:ext cx="3170238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3" descr="C:\Documents and Settings\DJ_SergeyL\Рабочий стол\Презентации\7б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75" y="1785938"/>
            <a:ext cx="3408363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4" descr="C:\Documents and Settings\DJ_SergeyL\Рабочий стол\Презентации\7в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7663" y="1785938"/>
            <a:ext cx="3716337" cy="316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1178719" y="3013869"/>
            <a:ext cx="1214437" cy="7143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1500188" y="4214813"/>
            <a:ext cx="714375" cy="714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143250" y="3549650"/>
            <a:ext cx="928688" cy="2365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8215313" y="3478213"/>
            <a:ext cx="428625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 flipH="1" flipV="1">
            <a:off x="6750844" y="2442369"/>
            <a:ext cx="1643062" cy="1143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7" name="TextBox 16"/>
          <p:cNvSpPr txBox="1">
            <a:spLocks noChangeArrowheads="1"/>
          </p:cNvSpPr>
          <p:nvPr/>
        </p:nvSpPr>
        <p:spPr bwMode="auto">
          <a:xfrm>
            <a:off x="2928938" y="3406775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</a:t>
            </a:r>
          </a:p>
        </p:txBody>
      </p:sp>
      <p:sp>
        <p:nvSpPr>
          <p:cNvPr id="9228" name="TextBox 18"/>
          <p:cNvSpPr txBox="1">
            <a:spLocks noChangeArrowheads="1"/>
          </p:cNvSpPr>
          <p:nvPr/>
        </p:nvSpPr>
        <p:spPr bwMode="auto">
          <a:xfrm>
            <a:off x="2071688" y="2571750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</a:t>
            </a:r>
          </a:p>
        </p:txBody>
      </p:sp>
      <p:sp>
        <p:nvSpPr>
          <p:cNvPr id="9229" name="TextBox 19"/>
          <p:cNvSpPr txBox="1">
            <a:spLocks noChangeArrowheads="1"/>
          </p:cNvSpPr>
          <p:nvPr/>
        </p:nvSpPr>
        <p:spPr bwMode="auto">
          <a:xfrm>
            <a:off x="8072438" y="1978025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</a:t>
            </a:r>
          </a:p>
        </p:txBody>
      </p:sp>
      <p:sp>
        <p:nvSpPr>
          <p:cNvPr id="9230" name="TextBox 20"/>
          <p:cNvSpPr txBox="1">
            <a:spLocks noChangeArrowheads="1"/>
          </p:cNvSpPr>
          <p:nvPr/>
        </p:nvSpPr>
        <p:spPr bwMode="auto">
          <a:xfrm>
            <a:off x="2143125" y="4071938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5</a:t>
            </a:r>
          </a:p>
        </p:txBody>
      </p:sp>
      <p:sp>
        <p:nvSpPr>
          <p:cNvPr id="9231" name="TextBox 21"/>
          <p:cNvSpPr txBox="1">
            <a:spLocks noChangeArrowheads="1"/>
          </p:cNvSpPr>
          <p:nvPr/>
        </p:nvSpPr>
        <p:spPr bwMode="auto">
          <a:xfrm>
            <a:off x="8572500" y="3335338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5</a:t>
            </a:r>
          </a:p>
        </p:txBody>
      </p:sp>
      <p:sp>
        <p:nvSpPr>
          <p:cNvPr id="9232" name="TextBox 22"/>
          <p:cNvSpPr txBox="1">
            <a:spLocks noChangeArrowheads="1"/>
          </p:cNvSpPr>
          <p:nvPr/>
        </p:nvSpPr>
        <p:spPr bwMode="auto">
          <a:xfrm>
            <a:off x="785813" y="5549900"/>
            <a:ext cx="73326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 – сифон, 2 – кухонная раковина, 3 – умывальник, 4 – унитаз, 5 – прочистная пробка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285875" y="4906963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2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929063" y="4884738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3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7000875" y="4835525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4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7F8522-68C9-44FD-83A2-9F00DABEF784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2" dur="1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27" grpId="0"/>
      <p:bldP spid="9228" grpId="0"/>
      <p:bldP spid="9229" grpId="0"/>
      <p:bldP spid="9230" grpId="0"/>
      <p:bldP spid="9231" grpId="0"/>
      <p:bldP spid="9232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928688"/>
          </a:xfrm>
        </p:spPr>
        <p:txBody>
          <a:bodyPr/>
          <a:lstStyle/>
          <a:p>
            <a:pPr eaLnBrk="1" hangingPunct="1"/>
            <a:r>
              <a:rPr lang="ru-RU" sz="3600" smtClean="0"/>
              <a:t>Прочистка сифонов сантехнических устройств с помощью вантуза</a:t>
            </a:r>
          </a:p>
        </p:txBody>
      </p:sp>
      <p:pic>
        <p:nvPicPr>
          <p:cNvPr id="10243" name="Picture 2" descr="C:\Documents and Settings\DJ_SergeyL\Рабочий стол\Презентации\8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1571625"/>
            <a:ext cx="3413125" cy="358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3" descr="C:\Documents and Settings\DJ_SergeyL\Рабочий стол\Презентации\8б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88" y="1928813"/>
            <a:ext cx="3140075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TextBox 5"/>
          <p:cNvSpPr txBox="1">
            <a:spLocks noChangeArrowheads="1"/>
          </p:cNvSpPr>
          <p:nvPr/>
        </p:nvSpPr>
        <p:spPr bwMode="auto">
          <a:xfrm>
            <a:off x="785813" y="5262563"/>
            <a:ext cx="2695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Прочистка сифонов кухонной </a:t>
            </a:r>
          </a:p>
          <a:p>
            <a:r>
              <a:rPr lang="ru-RU" sz="1400"/>
              <a:t>раковины(или умывальника) </a:t>
            </a:r>
          </a:p>
        </p:txBody>
      </p:sp>
      <p:sp>
        <p:nvSpPr>
          <p:cNvPr id="10246" name="TextBox 6"/>
          <p:cNvSpPr txBox="1">
            <a:spLocks noChangeArrowheads="1"/>
          </p:cNvSpPr>
          <p:nvPr/>
        </p:nvSpPr>
        <p:spPr bwMode="auto">
          <a:xfrm>
            <a:off x="5286375" y="5334000"/>
            <a:ext cx="24415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Прочистка сифона унитаза</a:t>
            </a:r>
          </a:p>
        </p:txBody>
      </p:sp>
      <p:sp>
        <p:nvSpPr>
          <p:cNvPr id="10247" name="TextBox 7"/>
          <p:cNvSpPr txBox="1">
            <a:spLocks noChangeArrowheads="1"/>
          </p:cNvSpPr>
          <p:nvPr/>
        </p:nvSpPr>
        <p:spPr bwMode="auto">
          <a:xfrm>
            <a:off x="500063" y="6143625"/>
            <a:ext cx="37941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/>
              <a:t>*Вантуз – резиновая тарелка с деревянной ручкой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C372FF-6D84-44D3-8F10-90D3E641DE0D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5" grpId="0"/>
      <p:bldP spid="10246" grpId="0"/>
      <p:bldP spid="1024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3cad9637da9cd584c494da2364dd179e4c9ff60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1060</TotalTime>
  <Words>1654</Words>
  <Application>Microsoft Office PowerPoint</Application>
  <PresentationFormat>Экран (4:3)</PresentationFormat>
  <Paragraphs>431</Paragraphs>
  <Slides>37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1" baseType="lpstr">
      <vt:lpstr>Arial</vt:lpstr>
      <vt:lpstr>Calibri</vt:lpstr>
      <vt:lpstr>Times New Roman</vt:lpstr>
      <vt:lpstr>Тема Office</vt:lpstr>
      <vt:lpstr>Слайд 1</vt:lpstr>
      <vt:lpstr>Слайд 2</vt:lpstr>
      <vt:lpstr>Сантехническое оборудование</vt:lpstr>
      <vt:lpstr>Вентильные головки</vt:lpstr>
      <vt:lpstr>Устройство вентильной головки</vt:lpstr>
      <vt:lpstr>Основные инструменты и приспособления для ремонта санитарно-технического оборудования</vt:lpstr>
      <vt:lpstr>Последовательность операций при замене уплотняющей шайбы в водопроводном кране</vt:lpstr>
      <vt:lpstr>Виды сифонов в сантехнических приборах и принцип их действия</vt:lpstr>
      <vt:lpstr>Прочистка сифонов сантехнических устройств с помощью вантуза</vt:lpstr>
      <vt:lpstr>Прочистка сифонов сантехнических устройств с помощью упругой проволоки</vt:lpstr>
      <vt:lpstr>Устройство и принцип действия сливных бачков</vt:lpstr>
      <vt:lpstr>II  Штукатурные работы</vt:lpstr>
      <vt:lpstr>Ручные инструменты для штукатурных работ</vt:lpstr>
      <vt:lpstr>Приемы выполнения штукатурных работ</vt:lpstr>
      <vt:lpstr>III  Облицовка поверхностей плиткой</vt:lpstr>
      <vt:lpstr>Ручные инструменты для облицовки поверхностей плиткой</vt:lpstr>
      <vt:lpstr>Облицовка глазурованной плиткой</vt:lpstr>
      <vt:lpstr>Облицовка полов глазурованной плиткой</vt:lpstr>
      <vt:lpstr>Способы облицовки стен плитками</vt:lpstr>
      <vt:lpstr>IV  Простейший ремонт в жилом помещении</vt:lpstr>
      <vt:lpstr>Мебельная фурнитура</vt:lpstr>
      <vt:lpstr>Закрепление настенных предметов</vt:lpstr>
      <vt:lpstr>Устройство петель</vt:lpstr>
      <vt:lpstr>Установка и крепление петель</vt:lpstr>
      <vt:lpstr>Устройство дверных замков</vt:lpstr>
      <vt:lpstr>Разметка гнезда по дверной замок двери  с помощью шаблона</vt:lpstr>
      <vt:lpstr>Простейший ремонт в доме</vt:lpstr>
      <vt:lpstr>V  Отделочный и малярные работы</vt:lpstr>
      <vt:lpstr>Инструменты для малярных работ</vt:lpstr>
      <vt:lpstr>Ремонтные и малярные работы</vt:lpstr>
      <vt:lpstr>Окраска стен и отводка филенок</vt:lpstr>
      <vt:lpstr>Варианты оклейки стен обоями</vt:lpstr>
      <vt:lpstr>Пример развертки поверхностей стен,  оклеиваемых обоями.</vt:lpstr>
      <vt:lpstr>Технология оклейки стен обоями</vt:lpstr>
      <vt:lpstr>Подготовка и процесс наклейки обоев</vt:lpstr>
      <vt:lpstr>Заключительные этапы наклейки обоев</vt:lpstr>
      <vt:lpstr>Список литературы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Trudovik45</cp:lastModifiedBy>
  <cp:revision>114</cp:revision>
  <dcterms:created xsi:type="dcterms:W3CDTF">2008-06-02T13:16:08Z</dcterms:created>
  <dcterms:modified xsi:type="dcterms:W3CDTF">2012-05-19T06:21:44Z</dcterms:modified>
</cp:coreProperties>
</file>