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3" r:id="rId13"/>
    <p:sldId id="276" r:id="rId14"/>
    <p:sldId id="289" r:id="rId15"/>
    <p:sldId id="288" r:id="rId16"/>
    <p:sldId id="287" r:id="rId17"/>
    <p:sldId id="286" r:id="rId18"/>
    <p:sldId id="285" r:id="rId19"/>
    <p:sldId id="284" r:id="rId20"/>
    <p:sldId id="283" r:id="rId21"/>
    <p:sldId id="282" r:id="rId22"/>
    <p:sldId id="296" r:id="rId23"/>
    <p:sldId id="295" r:id="rId24"/>
    <p:sldId id="294" r:id="rId25"/>
    <p:sldId id="293" r:id="rId26"/>
    <p:sldId id="292" r:id="rId27"/>
    <p:sldId id="291" r:id="rId28"/>
    <p:sldId id="290" r:id="rId29"/>
    <p:sldId id="281" r:id="rId30"/>
    <p:sldId id="280" r:id="rId31"/>
    <p:sldId id="307" r:id="rId32"/>
    <p:sldId id="306" r:id="rId33"/>
    <p:sldId id="305" r:id="rId34"/>
    <p:sldId id="304" r:id="rId35"/>
    <p:sldId id="303" r:id="rId36"/>
    <p:sldId id="302" r:id="rId37"/>
    <p:sldId id="301" r:id="rId38"/>
    <p:sldId id="300" r:id="rId39"/>
    <p:sldId id="299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7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9B235-4A76-43B7-845C-4CA731E12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769D7-9AAB-47A2-82E1-E065BED84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5FBD3-13E5-48A8-A686-BA7EAA22C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EB669-550E-4461-A4BE-1D924C907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84526-814C-4E1F-98F3-AEC6FE6CF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92608-322C-40DE-9853-1D0A24DCD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9C592-9F69-4C9C-9370-EDABF56A7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9F3F5-2996-43DC-931E-1BB424624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4194E-86D1-426D-951C-EE4A6F351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49600-31F6-462E-933B-8D2BE1DF2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0AA51-D538-4FB3-9575-921FA6DF6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815DB-CE48-442A-8010-DC97BDEDE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180EA6E-CA76-462E-911D-599A28087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Ba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Компьютерная технологическая карта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895600"/>
            <a:ext cx="6400800" cy="1752600"/>
          </a:xfrm>
        </p:spPr>
        <p:txBody>
          <a:bodyPr/>
          <a:lstStyle/>
          <a:p>
            <a:pPr eaLnBrk="1" hangingPunct="1"/>
            <a:r>
              <a:rPr lang="ru-RU" dirty="0" smtClean="0"/>
              <a:t>Изделие из тонколистового металла «совок»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313" y="1685925"/>
            <a:ext cx="56673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Рабочая тетрадь, линейка, угольник, карандаш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752600"/>
            <a:ext cx="4000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Рабочая тетрадь, линейка, угольник, карандаш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243013"/>
            <a:ext cx="5830888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82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Заготовка. Если есть необходимость , провеспи правку.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Плита. Киянка.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48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676400"/>
            <a:ext cx="4572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  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Определение на пригодность.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 (Заготовка должна быть не менее 270х220мм.)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5372" name="Group 16"/>
          <p:cNvGrpSpPr>
            <a:grpSpLocks/>
          </p:cNvGrpSpPr>
          <p:nvPr/>
        </p:nvGrpSpPr>
        <p:grpSpPr bwMode="auto">
          <a:xfrm>
            <a:off x="2190750" y="1657350"/>
            <a:ext cx="4762500" cy="3676650"/>
            <a:chOff x="1380" y="1002"/>
            <a:chExt cx="3000" cy="2316"/>
          </a:xfrm>
        </p:grpSpPr>
        <p:pic>
          <p:nvPicPr>
            <p:cNvPr id="15373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80" y="1002"/>
              <a:ext cx="3000" cy="2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 rot="-5400000">
              <a:off x="4052" y="1900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220</a:t>
              </a:r>
              <a:endParaRPr lang="ru-RU" sz="1800"/>
            </a:p>
          </p:txBody>
        </p:sp>
        <p:sp>
          <p:nvSpPr>
            <p:cNvPr id="15375" name="Text Box 15"/>
            <p:cNvSpPr txBox="1">
              <a:spLocks noChangeArrowheads="1"/>
            </p:cNvSpPr>
            <p:nvPr/>
          </p:nvSpPr>
          <p:spPr bwMode="auto">
            <a:xfrm>
              <a:off x="2620" y="3033"/>
              <a:ext cx="3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270</a:t>
              </a:r>
              <a:endParaRPr lang="ru-RU" sz="1800"/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 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Проводим осевую линию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чертила, фломастер или тонкий маркер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6396" name="Group 19"/>
          <p:cNvGrpSpPr>
            <a:grpSpLocks/>
          </p:cNvGrpSpPr>
          <p:nvPr/>
        </p:nvGrpSpPr>
        <p:grpSpPr bwMode="auto">
          <a:xfrm>
            <a:off x="1766888" y="1676400"/>
            <a:ext cx="5253037" cy="3448050"/>
            <a:chOff x="1113" y="1056"/>
            <a:chExt cx="3309" cy="2172"/>
          </a:xfrm>
        </p:grpSpPr>
        <p:pic>
          <p:nvPicPr>
            <p:cNvPr id="16397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48" y="1056"/>
              <a:ext cx="3174" cy="2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Text Box 15"/>
            <p:cNvSpPr txBox="1">
              <a:spLocks noChangeArrowheads="1"/>
            </p:cNvSpPr>
            <p:nvPr/>
          </p:nvSpPr>
          <p:spPr bwMode="auto">
            <a:xfrm rot="-5400000">
              <a:off x="1013" y="154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1/ 2</a:t>
              </a:r>
            </a:p>
          </p:txBody>
        </p:sp>
        <p:sp>
          <p:nvSpPr>
            <p:cNvPr id="16399" name="Text Box 16"/>
            <p:cNvSpPr txBox="1">
              <a:spLocks noChangeArrowheads="1"/>
            </p:cNvSpPr>
            <p:nvPr/>
          </p:nvSpPr>
          <p:spPr bwMode="auto">
            <a:xfrm rot="-5400000">
              <a:off x="4037" y="240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1/ 2</a:t>
              </a:r>
            </a:p>
          </p:txBody>
        </p:sp>
        <p:sp>
          <p:nvSpPr>
            <p:cNvPr id="16400" name="Text Box 17"/>
            <p:cNvSpPr txBox="1">
              <a:spLocks noChangeArrowheads="1"/>
            </p:cNvSpPr>
            <p:nvPr/>
          </p:nvSpPr>
          <p:spPr bwMode="auto">
            <a:xfrm rot="-5400000">
              <a:off x="4037" y="144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1/ 2</a:t>
              </a:r>
            </a:p>
          </p:txBody>
        </p:sp>
        <p:sp>
          <p:nvSpPr>
            <p:cNvPr id="16401" name="Text Box 18"/>
            <p:cNvSpPr txBox="1">
              <a:spLocks noChangeArrowheads="1"/>
            </p:cNvSpPr>
            <p:nvPr/>
          </p:nvSpPr>
          <p:spPr bwMode="auto">
            <a:xfrm rot="-5400000">
              <a:off x="1013" y="240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1/ 2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Определяем и размечаем границы развёртки по ширине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420" name="Group 14"/>
          <p:cNvGrpSpPr>
            <a:grpSpLocks/>
          </p:cNvGrpSpPr>
          <p:nvPr/>
        </p:nvGrpSpPr>
        <p:grpSpPr bwMode="auto">
          <a:xfrm>
            <a:off x="2152650" y="1676400"/>
            <a:ext cx="5162550" cy="3486150"/>
            <a:chOff x="1356" y="1056"/>
            <a:chExt cx="3252" cy="2196"/>
          </a:xfrm>
        </p:grpSpPr>
        <p:pic>
          <p:nvPicPr>
            <p:cNvPr id="17421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6" y="1056"/>
              <a:ext cx="3252" cy="2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2" name="Text Box 13"/>
            <p:cNvSpPr txBox="1">
              <a:spLocks noChangeArrowheads="1"/>
            </p:cNvSpPr>
            <p:nvPr/>
          </p:nvSpPr>
          <p:spPr bwMode="auto">
            <a:xfrm rot="-5400000">
              <a:off x="4229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Задняя стенка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8444" name="Group 15"/>
          <p:cNvGrpSpPr>
            <a:grpSpLocks/>
          </p:cNvGrpSpPr>
          <p:nvPr/>
        </p:nvGrpSpPr>
        <p:grpSpPr bwMode="auto">
          <a:xfrm>
            <a:off x="1924050" y="1709738"/>
            <a:ext cx="5314950" cy="3438525"/>
            <a:chOff x="1212" y="1077"/>
            <a:chExt cx="3348" cy="2166"/>
          </a:xfrm>
        </p:grpSpPr>
        <p:pic>
          <p:nvPicPr>
            <p:cNvPr id="18445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2" y="1077"/>
              <a:ext cx="3348" cy="2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6" name="Text Box 13"/>
            <p:cNvSpPr txBox="1">
              <a:spLocks noChangeArrowheads="1"/>
            </p:cNvSpPr>
            <p:nvPr/>
          </p:nvSpPr>
          <p:spPr bwMode="auto">
            <a:xfrm rot="-5400000">
              <a:off x="4172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210</a:t>
              </a:r>
            </a:p>
          </p:txBody>
        </p:sp>
        <p:sp>
          <p:nvSpPr>
            <p:cNvPr id="18447" name="Text Box 14"/>
            <p:cNvSpPr txBox="1">
              <a:spLocks noChangeArrowheads="1"/>
            </p:cNvSpPr>
            <p:nvPr/>
          </p:nvSpPr>
          <p:spPr bwMode="auto">
            <a:xfrm rot="-5400000">
              <a:off x="3989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100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 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Линия сгиба отбортовки.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468" name="Group 17"/>
          <p:cNvGrpSpPr>
            <a:grpSpLocks/>
          </p:cNvGrpSpPr>
          <p:nvPr/>
        </p:nvGrpSpPr>
        <p:grpSpPr bwMode="auto">
          <a:xfrm>
            <a:off x="1462088" y="1714500"/>
            <a:ext cx="5881687" cy="3429000"/>
            <a:chOff x="921" y="1080"/>
            <a:chExt cx="3705" cy="2160"/>
          </a:xfrm>
        </p:grpSpPr>
        <p:grpSp>
          <p:nvGrpSpPr>
            <p:cNvPr id="19469" name="Group 15"/>
            <p:cNvGrpSpPr>
              <a:grpSpLocks/>
            </p:cNvGrpSpPr>
            <p:nvPr/>
          </p:nvGrpSpPr>
          <p:grpSpPr bwMode="auto">
            <a:xfrm>
              <a:off x="1008" y="1080"/>
              <a:ext cx="3618" cy="2160"/>
              <a:chOff x="1008" y="1080"/>
              <a:chExt cx="3618" cy="2160"/>
            </a:xfrm>
          </p:grpSpPr>
          <p:pic>
            <p:nvPicPr>
              <p:cNvPr id="19471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008" y="1080"/>
                <a:ext cx="3618" cy="2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72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29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19473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37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</p:grpSp>
        <p:sp>
          <p:nvSpPr>
            <p:cNvPr id="19470" name="Text Box 16"/>
            <p:cNvSpPr txBox="1">
              <a:spLocks noChangeArrowheads="1"/>
            </p:cNvSpPr>
            <p:nvPr/>
          </p:nvSpPr>
          <p:spPr bwMode="auto">
            <a:xfrm rot="-5400000">
              <a:off x="845" y="2064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190</a:t>
              </a:r>
              <a:endParaRPr lang="ru-RU" sz="1800"/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 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Внешняя граница лопатки совка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0492" name="Group 18"/>
          <p:cNvGrpSpPr>
            <a:grpSpLocks/>
          </p:cNvGrpSpPr>
          <p:nvPr/>
        </p:nvGrpSpPr>
        <p:grpSpPr bwMode="auto">
          <a:xfrm>
            <a:off x="1524000" y="1700213"/>
            <a:ext cx="5867400" cy="3457575"/>
            <a:chOff x="960" y="1071"/>
            <a:chExt cx="3696" cy="2178"/>
          </a:xfrm>
        </p:grpSpPr>
        <p:grpSp>
          <p:nvGrpSpPr>
            <p:cNvPr id="20493" name="Group 16"/>
            <p:cNvGrpSpPr>
              <a:grpSpLocks/>
            </p:cNvGrpSpPr>
            <p:nvPr/>
          </p:nvGrpSpPr>
          <p:grpSpPr bwMode="auto">
            <a:xfrm>
              <a:off x="960" y="1071"/>
              <a:ext cx="3696" cy="2178"/>
              <a:chOff x="960" y="1071"/>
              <a:chExt cx="3696" cy="2178"/>
            </a:xfrm>
          </p:grpSpPr>
          <p:pic>
            <p:nvPicPr>
              <p:cNvPr id="20495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04" y="1071"/>
                <a:ext cx="3552" cy="2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496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77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0497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0498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884" y="2064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</p:grpSp>
        <p:sp>
          <p:nvSpPr>
            <p:cNvPr id="20494" name="Text Box 17"/>
            <p:cNvSpPr txBox="1">
              <a:spLocks noChangeArrowheads="1"/>
            </p:cNvSpPr>
            <p:nvPr/>
          </p:nvSpPr>
          <p:spPr bwMode="auto">
            <a:xfrm rot="-5400000">
              <a:off x="1061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76400"/>
            <a:ext cx="50482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осевой линии откладываем размеры совка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1516" name="Group 19"/>
          <p:cNvGrpSpPr>
            <a:grpSpLocks/>
          </p:cNvGrpSpPr>
          <p:nvPr/>
        </p:nvGrpSpPr>
        <p:grpSpPr bwMode="auto">
          <a:xfrm>
            <a:off x="1538288" y="1681163"/>
            <a:ext cx="5857875" cy="3495675"/>
            <a:chOff x="969" y="1059"/>
            <a:chExt cx="3690" cy="2202"/>
          </a:xfrm>
        </p:grpSpPr>
        <p:pic>
          <p:nvPicPr>
            <p:cNvPr id="21517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01" y="1059"/>
              <a:ext cx="3558" cy="2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8" name="Text Box 13"/>
            <p:cNvSpPr txBox="1">
              <a:spLocks noChangeArrowheads="1"/>
            </p:cNvSpPr>
            <p:nvPr/>
          </p:nvSpPr>
          <p:spPr bwMode="auto">
            <a:xfrm rot="-5400000">
              <a:off x="4277" y="2068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210</a:t>
              </a:r>
            </a:p>
          </p:txBody>
        </p:sp>
        <p:sp>
          <p:nvSpPr>
            <p:cNvPr id="21519" name="Text Box 14"/>
            <p:cNvSpPr txBox="1">
              <a:spLocks noChangeArrowheads="1"/>
            </p:cNvSpPr>
            <p:nvPr/>
          </p:nvSpPr>
          <p:spPr bwMode="auto">
            <a:xfrm rot="-5400000">
              <a:off x="4076" y="2068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100</a:t>
              </a:r>
            </a:p>
          </p:txBody>
        </p:sp>
        <p:sp>
          <p:nvSpPr>
            <p:cNvPr id="21520" name="Text Box 15"/>
            <p:cNvSpPr txBox="1">
              <a:spLocks noChangeArrowheads="1"/>
            </p:cNvSpPr>
            <p:nvPr/>
          </p:nvSpPr>
          <p:spPr bwMode="auto">
            <a:xfrm rot="-5400000">
              <a:off x="893" y="2064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190</a:t>
              </a:r>
              <a:endParaRPr lang="ru-RU" sz="1800"/>
            </a:p>
          </p:txBody>
        </p:sp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 rot="-5400000">
              <a:off x="1061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Используя угольник строим линии вертикальной разметки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чертила, 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2540" name="Group 17"/>
          <p:cNvGrpSpPr>
            <a:grpSpLocks/>
          </p:cNvGrpSpPr>
          <p:nvPr/>
        </p:nvGrpSpPr>
        <p:grpSpPr bwMode="auto">
          <a:xfrm>
            <a:off x="1524000" y="1657350"/>
            <a:ext cx="5843588" cy="3543300"/>
            <a:chOff x="960" y="1044"/>
            <a:chExt cx="3681" cy="2232"/>
          </a:xfrm>
        </p:grpSpPr>
        <p:pic>
          <p:nvPicPr>
            <p:cNvPr id="22541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19" y="1044"/>
              <a:ext cx="3522" cy="2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2" name="Text Box 13"/>
            <p:cNvSpPr txBox="1">
              <a:spLocks noChangeArrowheads="1"/>
            </p:cNvSpPr>
            <p:nvPr/>
          </p:nvSpPr>
          <p:spPr bwMode="auto">
            <a:xfrm rot="-5400000">
              <a:off x="4277" y="2068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210</a:t>
              </a:r>
            </a:p>
          </p:txBody>
        </p:sp>
        <p:sp>
          <p:nvSpPr>
            <p:cNvPr id="22543" name="Text Box 14"/>
            <p:cNvSpPr txBox="1">
              <a:spLocks noChangeArrowheads="1"/>
            </p:cNvSpPr>
            <p:nvPr/>
          </p:nvSpPr>
          <p:spPr bwMode="auto">
            <a:xfrm rot="-5400000">
              <a:off x="4085" y="2068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100</a:t>
              </a:r>
            </a:p>
          </p:txBody>
        </p:sp>
        <p:sp>
          <p:nvSpPr>
            <p:cNvPr id="22544" name="Text Box 15"/>
            <p:cNvSpPr txBox="1">
              <a:spLocks noChangeArrowheads="1"/>
            </p:cNvSpPr>
            <p:nvPr/>
          </p:nvSpPr>
          <p:spPr bwMode="auto">
            <a:xfrm rot="-5400000">
              <a:off x="884" y="2044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/>
                <a:t>190</a:t>
              </a:r>
              <a:endParaRPr lang="ru-RU" sz="1800"/>
            </a:p>
          </p:txBody>
        </p:sp>
        <p:sp>
          <p:nvSpPr>
            <p:cNvPr id="22545" name="Text Box 16"/>
            <p:cNvSpPr txBox="1">
              <a:spLocks noChangeArrowheads="1"/>
            </p:cNvSpPr>
            <p:nvPr/>
          </p:nvSpPr>
          <p:spPr bwMode="auto">
            <a:xfrm rot="-5400000">
              <a:off x="1061" y="2020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Внешние границы развёртки совка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чертила, угольник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3564" name="Group 20"/>
          <p:cNvGrpSpPr>
            <a:grpSpLocks/>
          </p:cNvGrpSpPr>
          <p:nvPr/>
        </p:nvGrpSpPr>
        <p:grpSpPr bwMode="auto">
          <a:xfrm>
            <a:off x="1524000" y="1733550"/>
            <a:ext cx="5892800" cy="3981450"/>
            <a:chOff x="960" y="1092"/>
            <a:chExt cx="3712" cy="2508"/>
          </a:xfrm>
        </p:grpSpPr>
        <p:grpSp>
          <p:nvGrpSpPr>
            <p:cNvPr id="23565" name="Group 17"/>
            <p:cNvGrpSpPr>
              <a:grpSpLocks/>
            </p:cNvGrpSpPr>
            <p:nvPr/>
          </p:nvGrpSpPr>
          <p:grpSpPr bwMode="auto">
            <a:xfrm>
              <a:off x="960" y="1092"/>
              <a:ext cx="3712" cy="2508"/>
              <a:chOff x="960" y="1092"/>
              <a:chExt cx="3712" cy="2508"/>
            </a:xfrm>
          </p:grpSpPr>
          <p:pic>
            <p:nvPicPr>
              <p:cNvPr id="23568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089" y="1092"/>
                <a:ext cx="3583" cy="2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69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68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3570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3571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884" y="2064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3572" name="Text Box 16"/>
              <p:cNvSpPr txBox="1">
                <a:spLocks noChangeArrowheads="1"/>
              </p:cNvSpPr>
              <p:nvPr/>
            </p:nvSpPr>
            <p:spPr bwMode="auto">
              <a:xfrm rot="-5400000">
                <a:off x="1052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3566" name="Text Box 18"/>
            <p:cNvSpPr txBox="1">
              <a:spLocks noChangeArrowheads="1"/>
            </p:cNvSpPr>
            <p:nvPr/>
          </p:nvSpPr>
          <p:spPr bwMode="auto">
            <a:xfrm>
              <a:off x="2544" y="32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3567" name="Text Box 19"/>
            <p:cNvSpPr txBox="1">
              <a:spLocks noChangeArrowheads="1"/>
            </p:cNvSpPr>
            <p:nvPr/>
          </p:nvSpPr>
          <p:spPr bwMode="auto">
            <a:xfrm>
              <a:off x="2064" y="3072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Линии сгиба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чертила, угольник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4588" name="Group 22"/>
          <p:cNvGrpSpPr>
            <a:grpSpLocks/>
          </p:cNvGrpSpPr>
          <p:nvPr/>
        </p:nvGrpSpPr>
        <p:grpSpPr bwMode="auto">
          <a:xfrm>
            <a:off x="1524000" y="1295400"/>
            <a:ext cx="5819775" cy="4343400"/>
            <a:chOff x="960" y="816"/>
            <a:chExt cx="3666" cy="2736"/>
          </a:xfrm>
        </p:grpSpPr>
        <p:grpSp>
          <p:nvGrpSpPr>
            <p:cNvPr id="24589" name="Group 17"/>
            <p:cNvGrpSpPr>
              <a:grpSpLocks/>
            </p:cNvGrpSpPr>
            <p:nvPr/>
          </p:nvGrpSpPr>
          <p:grpSpPr bwMode="auto">
            <a:xfrm>
              <a:off x="960" y="972"/>
              <a:ext cx="3666" cy="2580"/>
              <a:chOff x="960" y="972"/>
              <a:chExt cx="3666" cy="2580"/>
            </a:xfrm>
          </p:grpSpPr>
          <p:pic>
            <p:nvPicPr>
              <p:cNvPr id="24594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04" y="972"/>
                <a:ext cx="3522" cy="2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95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77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4596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4597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884" y="2092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4598" name="Text Box 16"/>
              <p:cNvSpPr txBox="1">
                <a:spLocks noChangeArrowheads="1"/>
              </p:cNvSpPr>
              <p:nvPr/>
            </p:nvSpPr>
            <p:spPr bwMode="auto">
              <a:xfrm rot="-5400000">
                <a:off x="1052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4590" name="Text Box 18"/>
            <p:cNvSpPr txBox="1">
              <a:spLocks noChangeArrowheads="1"/>
            </p:cNvSpPr>
            <p:nvPr/>
          </p:nvSpPr>
          <p:spPr bwMode="auto">
            <a:xfrm>
              <a:off x="2640" y="32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4591" name="Text Box 19"/>
            <p:cNvSpPr txBox="1">
              <a:spLocks noChangeArrowheads="1"/>
            </p:cNvSpPr>
            <p:nvPr/>
          </p:nvSpPr>
          <p:spPr bwMode="auto">
            <a:xfrm>
              <a:off x="2112" y="3120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  <p:sp>
          <p:nvSpPr>
            <p:cNvPr id="24592" name="Text Box 20"/>
            <p:cNvSpPr txBox="1">
              <a:spLocks noChangeArrowheads="1"/>
            </p:cNvSpPr>
            <p:nvPr/>
          </p:nvSpPr>
          <p:spPr bwMode="auto">
            <a:xfrm>
              <a:off x="2256" y="1008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190</a:t>
              </a:r>
            </a:p>
          </p:txBody>
        </p:sp>
        <p:sp>
          <p:nvSpPr>
            <p:cNvPr id="24593" name="Text Box 21"/>
            <p:cNvSpPr txBox="1">
              <a:spLocks noChangeArrowheads="1"/>
            </p:cNvSpPr>
            <p:nvPr/>
          </p:nvSpPr>
          <p:spPr bwMode="auto">
            <a:xfrm>
              <a:off x="2352" y="816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215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Построение внешних границ развёртки совка. Угловой срез 45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ozuka Gothic Pro L" pitchFamily="34" charset="-128"/>
                          <a:ea typeface="Kozuka Gothic Pro L" pitchFamily="34" charset="-128"/>
                          <a:cs typeface="Arial" charset="0"/>
                        </a:rPr>
                        <a:t>˚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маркер или фломастер, угольник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5612" name="Group 22"/>
          <p:cNvGrpSpPr>
            <a:grpSpLocks/>
          </p:cNvGrpSpPr>
          <p:nvPr/>
        </p:nvGrpSpPr>
        <p:grpSpPr bwMode="auto">
          <a:xfrm>
            <a:off x="1600200" y="1295400"/>
            <a:ext cx="5786438" cy="4343400"/>
            <a:chOff x="1008" y="816"/>
            <a:chExt cx="3645" cy="2736"/>
          </a:xfrm>
        </p:grpSpPr>
        <p:grpSp>
          <p:nvGrpSpPr>
            <p:cNvPr id="25613" name="Group 17"/>
            <p:cNvGrpSpPr>
              <a:grpSpLocks/>
            </p:cNvGrpSpPr>
            <p:nvPr/>
          </p:nvGrpSpPr>
          <p:grpSpPr bwMode="auto">
            <a:xfrm>
              <a:off x="1008" y="972"/>
              <a:ext cx="3645" cy="2580"/>
              <a:chOff x="1008" y="972"/>
              <a:chExt cx="3645" cy="2580"/>
            </a:xfrm>
          </p:grpSpPr>
          <p:pic>
            <p:nvPicPr>
              <p:cNvPr id="25618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07" y="972"/>
                <a:ext cx="3546" cy="2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19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77" y="2116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5620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116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5621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932" y="2092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5622" name="Text Box 16"/>
              <p:cNvSpPr txBox="1">
                <a:spLocks noChangeArrowheads="1"/>
              </p:cNvSpPr>
              <p:nvPr/>
            </p:nvSpPr>
            <p:spPr bwMode="auto">
              <a:xfrm rot="-5400000">
                <a:off x="1061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5614" name="Text Box 18"/>
            <p:cNvSpPr txBox="1">
              <a:spLocks noChangeArrowheads="1"/>
            </p:cNvSpPr>
            <p:nvPr/>
          </p:nvSpPr>
          <p:spPr bwMode="auto">
            <a:xfrm>
              <a:off x="2592" y="3273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5615" name="Text Box 19"/>
            <p:cNvSpPr txBox="1">
              <a:spLocks noChangeArrowheads="1"/>
            </p:cNvSpPr>
            <p:nvPr/>
          </p:nvSpPr>
          <p:spPr bwMode="auto">
            <a:xfrm>
              <a:off x="2112" y="3120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  <p:sp>
          <p:nvSpPr>
            <p:cNvPr id="25616" name="Text Box 20"/>
            <p:cNvSpPr txBox="1">
              <a:spLocks noChangeArrowheads="1"/>
            </p:cNvSpPr>
            <p:nvPr/>
          </p:nvSpPr>
          <p:spPr bwMode="auto">
            <a:xfrm>
              <a:off x="2208" y="1008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190</a:t>
              </a:r>
            </a:p>
          </p:txBody>
        </p:sp>
        <p:sp>
          <p:nvSpPr>
            <p:cNvPr id="25617" name="Text Box 21"/>
            <p:cNvSpPr txBox="1">
              <a:spLocks noChangeArrowheads="1"/>
            </p:cNvSpPr>
            <p:nvPr/>
          </p:nvSpPr>
          <p:spPr bwMode="auto">
            <a:xfrm>
              <a:off x="2400" y="816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215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92" name="Group 68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Построение внешних границ развёртки совка. Угловой срез 45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Kozuka Gothic Pro L" pitchFamily="34" charset="-128"/>
                          <a:ea typeface="Kozuka Gothic Pro L" pitchFamily="34" charset="-128"/>
                          <a:cs typeface="Arial" charset="0"/>
                        </a:rPr>
                        <a:t>˚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маркер или фломастер, угольник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6636" name="Group 66"/>
          <p:cNvGrpSpPr>
            <a:grpSpLocks/>
          </p:cNvGrpSpPr>
          <p:nvPr/>
        </p:nvGrpSpPr>
        <p:grpSpPr bwMode="auto">
          <a:xfrm>
            <a:off x="1600200" y="1295400"/>
            <a:ext cx="5786438" cy="4343400"/>
            <a:chOff x="1008" y="816"/>
            <a:chExt cx="3645" cy="2736"/>
          </a:xfrm>
        </p:grpSpPr>
        <p:grpSp>
          <p:nvGrpSpPr>
            <p:cNvPr id="26637" name="Group 60"/>
            <p:cNvGrpSpPr>
              <a:grpSpLocks/>
            </p:cNvGrpSpPr>
            <p:nvPr/>
          </p:nvGrpSpPr>
          <p:grpSpPr bwMode="auto">
            <a:xfrm>
              <a:off x="1008" y="948"/>
              <a:ext cx="3645" cy="2604"/>
              <a:chOff x="1008" y="948"/>
              <a:chExt cx="3645" cy="2604"/>
            </a:xfrm>
          </p:grpSpPr>
          <p:pic>
            <p:nvPicPr>
              <p:cNvPr id="26642" name="Picture 5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07" y="948"/>
                <a:ext cx="3546" cy="26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43" name="Text Box 56"/>
              <p:cNvSpPr txBox="1">
                <a:spLocks noChangeArrowheads="1"/>
              </p:cNvSpPr>
              <p:nvPr/>
            </p:nvSpPr>
            <p:spPr bwMode="auto">
              <a:xfrm rot="-5400000">
                <a:off x="4277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6644" name="Text Box 57"/>
              <p:cNvSpPr txBox="1">
                <a:spLocks noChangeArrowheads="1"/>
              </p:cNvSpPr>
              <p:nvPr/>
            </p:nvSpPr>
            <p:spPr bwMode="auto">
              <a:xfrm rot="-5400000">
                <a:off x="4085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6645" name="Text Box 58"/>
              <p:cNvSpPr txBox="1">
                <a:spLocks noChangeArrowheads="1"/>
              </p:cNvSpPr>
              <p:nvPr/>
            </p:nvSpPr>
            <p:spPr bwMode="auto">
              <a:xfrm rot="-5400000">
                <a:off x="932" y="2092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6646" name="Text Box 59"/>
              <p:cNvSpPr txBox="1">
                <a:spLocks noChangeArrowheads="1"/>
              </p:cNvSpPr>
              <p:nvPr/>
            </p:nvSpPr>
            <p:spPr bwMode="auto">
              <a:xfrm rot="-5400000">
                <a:off x="1061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6638" name="Text Box 61"/>
            <p:cNvSpPr txBox="1">
              <a:spLocks noChangeArrowheads="1"/>
            </p:cNvSpPr>
            <p:nvPr/>
          </p:nvSpPr>
          <p:spPr bwMode="auto">
            <a:xfrm>
              <a:off x="2544" y="32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6639" name="Text Box 62"/>
            <p:cNvSpPr txBox="1">
              <a:spLocks noChangeArrowheads="1"/>
            </p:cNvSpPr>
            <p:nvPr/>
          </p:nvSpPr>
          <p:spPr bwMode="auto">
            <a:xfrm>
              <a:off x="2112" y="3129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  <p:sp>
          <p:nvSpPr>
            <p:cNvPr id="26640" name="Text Box 63"/>
            <p:cNvSpPr txBox="1">
              <a:spLocks noChangeArrowheads="1"/>
            </p:cNvSpPr>
            <p:nvPr/>
          </p:nvSpPr>
          <p:spPr bwMode="auto">
            <a:xfrm>
              <a:off x="2160" y="1008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190</a:t>
              </a:r>
            </a:p>
          </p:txBody>
        </p:sp>
        <p:sp>
          <p:nvSpPr>
            <p:cNvPr id="26641" name="Text Box 65"/>
            <p:cNvSpPr txBox="1">
              <a:spLocks noChangeArrowheads="1"/>
            </p:cNvSpPr>
            <p:nvPr/>
          </p:nvSpPr>
          <p:spPr bwMode="auto">
            <a:xfrm>
              <a:off x="2352" y="816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215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5" name="Group 25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Построение внешних границ развёртки совка.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маркер или фломастер, 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7660" name="Group 23"/>
          <p:cNvGrpSpPr>
            <a:grpSpLocks/>
          </p:cNvGrpSpPr>
          <p:nvPr/>
        </p:nvGrpSpPr>
        <p:grpSpPr bwMode="auto">
          <a:xfrm>
            <a:off x="1524000" y="1295400"/>
            <a:ext cx="5848350" cy="4343400"/>
            <a:chOff x="960" y="816"/>
            <a:chExt cx="3684" cy="2736"/>
          </a:xfrm>
        </p:grpSpPr>
        <p:grpSp>
          <p:nvGrpSpPr>
            <p:cNvPr id="27661" name="Group 18"/>
            <p:cNvGrpSpPr>
              <a:grpSpLocks/>
            </p:cNvGrpSpPr>
            <p:nvPr/>
          </p:nvGrpSpPr>
          <p:grpSpPr bwMode="auto">
            <a:xfrm>
              <a:off x="960" y="924"/>
              <a:ext cx="3684" cy="2628"/>
              <a:chOff x="960" y="924"/>
              <a:chExt cx="3684" cy="2628"/>
            </a:xfrm>
          </p:grpSpPr>
          <p:pic>
            <p:nvPicPr>
              <p:cNvPr id="27666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16" y="924"/>
                <a:ext cx="3528" cy="2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67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77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7668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06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7669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884" y="2092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7670" name="Text Box 17"/>
              <p:cNvSpPr txBox="1">
                <a:spLocks noChangeArrowheads="1"/>
              </p:cNvSpPr>
              <p:nvPr/>
            </p:nvSpPr>
            <p:spPr bwMode="auto">
              <a:xfrm rot="-5400000">
                <a:off x="1052" y="2064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7662" name="Text Box 19"/>
            <p:cNvSpPr txBox="1">
              <a:spLocks noChangeArrowheads="1"/>
            </p:cNvSpPr>
            <p:nvPr/>
          </p:nvSpPr>
          <p:spPr bwMode="auto">
            <a:xfrm>
              <a:off x="2544" y="32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7663" name="Text Box 20"/>
            <p:cNvSpPr txBox="1">
              <a:spLocks noChangeArrowheads="1"/>
            </p:cNvSpPr>
            <p:nvPr/>
          </p:nvSpPr>
          <p:spPr bwMode="auto">
            <a:xfrm>
              <a:off x="2064" y="3120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  <p:sp>
          <p:nvSpPr>
            <p:cNvPr id="27664" name="Text Box 21"/>
            <p:cNvSpPr txBox="1">
              <a:spLocks noChangeArrowheads="1"/>
            </p:cNvSpPr>
            <p:nvPr/>
          </p:nvSpPr>
          <p:spPr bwMode="auto">
            <a:xfrm>
              <a:off x="2208" y="969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190</a:t>
              </a:r>
            </a:p>
          </p:txBody>
        </p:sp>
        <p:sp>
          <p:nvSpPr>
            <p:cNvPr id="27665" name="Text Box 22"/>
            <p:cNvSpPr txBox="1">
              <a:spLocks noChangeArrowheads="1"/>
            </p:cNvSpPr>
            <p:nvPr/>
          </p:nvSpPr>
          <p:spPr bwMode="auto">
            <a:xfrm>
              <a:off x="2352" y="816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215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00" name="Group 2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Построение внешних границ развёртки совка. 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Линейка, маркер или фломастер, 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8684" name="Group 22"/>
          <p:cNvGrpSpPr>
            <a:grpSpLocks/>
          </p:cNvGrpSpPr>
          <p:nvPr/>
        </p:nvGrpSpPr>
        <p:grpSpPr bwMode="auto">
          <a:xfrm>
            <a:off x="1600200" y="1309688"/>
            <a:ext cx="5819775" cy="4329112"/>
            <a:chOff x="1008" y="825"/>
            <a:chExt cx="3666" cy="2727"/>
          </a:xfrm>
        </p:grpSpPr>
        <p:grpSp>
          <p:nvGrpSpPr>
            <p:cNvPr id="28685" name="Group 17"/>
            <p:cNvGrpSpPr>
              <a:grpSpLocks/>
            </p:cNvGrpSpPr>
            <p:nvPr/>
          </p:nvGrpSpPr>
          <p:grpSpPr bwMode="auto">
            <a:xfrm>
              <a:off x="1008" y="918"/>
              <a:ext cx="3666" cy="2634"/>
              <a:chOff x="1008" y="918"/>
              <a:chExt cx="3666" cy="2634"/>
            </a:xfrm>
          </p:grpSpPr>
          <p:pic>
            <p:nvPicPr>
              <p:cNvPr id="28690" name="Picture 1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086" y="918"/>
                <a:ext cx="3588" cy="26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91" name="Text Box 13"/>
              <p:cNvSpPr txBox="1">
                <a:spLocks noChangeArrowheads="1"/>
              </p:cNvSpPr>
              <p:nvPr/>
            </p:nvSpPr>
            <p:spPr bwMode="auto">
              <a:xfrm rot="-5400000">
                <a:off x="4277" y="2116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210</a:t>
                </a:r>
              </a:p>
            </p:txBody>
          </p:sp>
          <p:sp>
            <p:nvSpPr>
              <p:cNvPr id="28692" name="Text Box 14"/>
              <p:cNvSpPr txBox="1">
                <a:spLocks noChangeArrowheads="1"/>
              </p:cNvSpPr>
              <p:nvPr/>
            </p:nvSpPr>
            <p:spPr bwMode="auto">
              <a:xfrm rot="-5400000">
                <a:off x="4085" y="2116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100</a:t>
                </a:r>
              </a:p>
            </p:txBody>
          </p:sp>
          <p:sp>
            <p:nvSpPr>
              <p:cNvPr id="28693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932" y="2064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/>
                  <a:t>190</a:t>
                </a:r>
                <a:endParaRPr lang="ru-RU" sz="1800"/>
              </a:p>
            </p:txBody>
          </p:sp>
          <p:sp>
            <p:nvSpPr>
              <p:cNvPr id="28694" name="Text Box 16"/>
              <p:cNvSpPr txBox="1">
                <a:spLocks noChangeArrowheads="1"/>
              </p:cNvSpPr>
              <p:nvPr/>
            </p:nvSpPr>
            <p:spPr bwMode="auto">
              <a:xfrm rot="-5400000">
                <a:off x="1061" y="2020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800"/>
                  <a:t>170</a:t>
                </a:r>
              </a:p>
            </p:txBody>
          </p:sp>
        </p:grpSp>
        <p:sp>
          <p:nvSpPr>
            <p:cNvPr id="28686" name="Text Box 18"/>
            <p:cNvSpPr txBox="1">
              <a:spLocks noChangeArrowheads="1"/>
            </p:cNvSpPr>
            <p:nvPr/>
          </p:nvSpPr>
          <p:spPr bwMode="auto">
            <a:xfrm>
              <a:off x="2496" y="32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260</a:t>
              </a:r>
            </a:p>
          </p:txBody>
        </p:sp>
        <p:sp>
          <p:nvSpPr>
            <p:cNvPr id="28687" name="Text Box 19"/>
            <p:cNvSpPr txBox="1">
              <a:spLocks noChangeArrowheads="1"/>
            </p:cNvSpPr>
            <p:nvPr/>
          </p:nvSpPr>
          <p:spPr bwMode="auto">
            <a:xfrm>
              <a:off x="2064" y="3120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170</a:t>
              </a:r>
            </a:p>
          </p:txBody>
        </p:sp>
        <p:sp>
          <p:nvSpPr>
            <p:cNvPr id="28688" name="Text Box 20"/>
            <p:cNvSpPr txBox="1">
              <a:spLocks noChangeArrowheads="1"/>
            </p:cNvSpPr>
            <p:nvPr/>
          </p:nvSpPr>
          <p:spPr bwMode="auto">
            <a:xfrm>
              <a:off x="2208" y="969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190</a:t>
              </a:r>
            </a:p>
          </p:txBody>
        </p:sp>
        <p:sp>
          <p:nvSpPr>
            <p:cNvPr id="28689" name="Text Box 21"/>
            <p:cNvSpPr txBox="1">
              <a:spLocks noChangeArrowheads="1"/>
            </p:cNvSpPr>
            <p:nvPr/>
          </p:nvSpPr>
          <p:spPr bwMode="auto">
            <a:xfrm>
              <a:off x="2352" y="825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800"/>
                <a:t>215</a:t>
              </a: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Кернение и сверление отверстий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Молоток, Керн, сверлильный станок и сверло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Ǿ3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мм.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2188" y="1695450"/>
            <a:ext cx="46196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внешним границам вырезаем развёртку совка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Слесарные ножницы по металлу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752600"/>
            <a:ext cx="4000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143000"/>
            <a:ext cx="48958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26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4788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Проводим правку развёртки совка на плите, напильником и наждачной бумагой зачищаем боковые грани заготовки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Плита, киянка, напильник, наждачная бумаго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313" y="1685925"/>
            <a:ext cx="56673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602" name="Group 18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454775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делаем отбортовку левой стенки совка по линии сгиба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78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1600200"/>
            <a:ext cx="56197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75" name="Group 15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поднимаем левую стенку совка по линии сгиба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24000"/>
            <a:ext cx="5562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отгибаем крыло левой стенки совка по линии сгиба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371600"/>
            <a:ext cx="56292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33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делаем отбортовку правой стенки совка по линии сгиба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524000"/>
            <a:ext cx="5715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02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поднимаем правую стенку совка по линии сгиба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1447800"/>
            <a:ext cx="56483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78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отгибаем крыло правой стенки совка по линии сгиба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0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447800"/>
            <a:ext cx="56102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4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поднимаем заднюю стену совка по линии сгиба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143000"/>
            <a:ext cx="48958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30" name="Group 14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оправке закрываем заднюю стенку совка в замок по линии сгиба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Оправка, киянка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76400"/>
            <a:ext cx="50482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76400"/>
            <a:ext cx="50482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14"/>
          <p:cNvSpPr txBox="1">
            <a:spLocks noChangeArrowheads="1"/>
          </p:cNvSpPr>
          <p:nvPr/>
        </p:nvSpPr>
        <p:spPr bwMode="auto">
          <a:xfrm>
            <a:off x="685800" y="228600"/>
            <a:ext cx="7696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Спасибо за работу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Урок закончен</a:t>
            </a:r>
          </a:p>
        </p:txBody>
      </p:sp>
      <p:sp>
        <p:nvSpPr>
          <p:cNvPr id="40964" name="Text Box 15"/>
          <p:cNvSpPr txBox="1">
            <a:spLocks noChangeArrowheads="1"/>
          </p:cNvSpPr>
          <p:nvPr/>
        </p:nvSpPr>
        <p:spPr bwMode="auto">
          <a:xfrm>
            <a:off x="228600" y="5394325"/>
            <a:ext cx="868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Урок закончен, а знания и опыт работы с тонколистовым металлом остались и это главное.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447800"/>
            <a:ext cx="56102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7838" y="1447800"/>
            <a:ext cx="56483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524000"/>
            <a:ext cx="5715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371600"/>
            <a:ext cx="56292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24000"/>
            <a:ext cx="5562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Group 2"/>
          <p:cNvGraphicFramePr>
            <a:graphicFrameLocks noGrp="1"/>
          </p:cNvGraphicFramePr>
          <p:nvPr>
            <p:ph type="tbl" idx="1"/>
          </p:nvPr>
        </p:nvGraphicFramePr>
        <p:xfrm>
          <a:off x="76200" y="152400"/>
          <a:ext cx="8991600" cy="6553200"/>
        </p:xfrm>
        <a:graphic>
          <a:graphicData uri="http://schemas.openxmlformats.org/drawingml/2006/table">
            <a:tbl>
              <a:tblPr/>
              <a:tblGrid>
                <a:gridCol w="8991600"/>
              </a:tblGrid>
              <a:tr h="78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1600200"/>
            <a:ext cx="56197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2188</TotalTime>
  <Words>483</Words>
  <Application>Microsoft PowerPoint</Application>
  <PresentationFormat>Экран (4:3)</PresentationFormat>
  <Paragraphs>140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Оформление по умолчанию</vt:lpstr>
      <vt:lpstr>Компьютерная технологическая карта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XTreme</cp:lastModifiedBy>
  <cp:revision>25</cp:revision>
  <cp:lastPrinted>1601-01-01T00:00:00Z</cp:lastPrinted>
  <dcterms:created xsi:type="dcterms:W3CDTF">1601-01-01T00:00:00Z</dcterms:created>
  <dcterms:modified xsi:type="dcterms:W3CDTF">2011-06-30T07:28:46Z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