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5" r:id="rId1"/>
  </p:sldMasterIdLst>
  <p:notesMasterIdLst>
    <p:notesMasterId r:id="rId20"/>
  </p:notesMasterIdLst>
  <p:sldIdLst>
    <p:sldId id="256" r:id="rId2"/>
    <p:sldId id="292" r:id="rId3"/>
    <p:sldId id="301" r:id="rId4"/>
    <p:sldId id="279" r:id="rId5"/>
    <p:sldId id="280" r:id="rId6"/>
    <p:sldId id="293" r:id="rId7"/>
    <p:sldId id="281" r:id="rId8"/>
    <p:sldId id="294" r:id="rId9"/>
    <p:sldId id="295" r:id="rId10"/>
    <p:sldId id="298" r:id="rId11"/>
    <p:sldId id="283" r:id="rId12"/>
    <p:sldId id="297" r:id="rId13"/>
    <p:sldId id="296" r:id="rId14"/>
    <p:sldId id="282" r:id="rId15"/>
    <p:sldId id="288" r:id="rId16"/>
    <p:sldId id="299" r:id="rId17"/>
    <p:sldId id="300" r:id="rId18"/>
    <p:sldId id="271" r:id="rId19"/>
  </p:sldIdLst>
  <p:sldSz cx="9144000" cy="6858000" type="screen4x3"/>
  <p:notesSz cx="6858000" cy="9144000"/>
  <p:custDataLst>
    <p:tags r:id="rId21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435" autoAdjust="0"/>
    <p:restoredTop sz="94660"/>
  </p:normalViewPr>
  <p:slideViewPr>
    <p:cSldViewPr>
      <p:cViewPr varScale="1">
        <p:scale>
          <a:sx n="72" d="100"/>
          <a:sy n="72" d="100"/>
        </p:scale>
        <p:origin x="-11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1B4C8B68-79EF-46F1-B507-5ABAFFD90331}" type="datetimeFigureOut">
              <a:rPr lang="ru-RU"/>
              <a:pPr>
                <a:defRPr/>
              </a:pPr>
              <a:t>23.09.2019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791B614-18E1-4F15-A809-90BF00018A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DF3AD38-645E-4177-A3BE-79C0D6FCB7E3}" type="slidenum">
              <a:rPr lang="ru-RU" altLang="ru-RU" smtClean="0"/>
              <a:pPr/>
              <a:t>1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>
                <a:latin typeface="Times New Roman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defRPr/>
                </a:pPr>
                <a:endParaRPr lang="ru-RU" altLang="ru-RU" sz="2400" smtClean="0">
                  <a:latin typeface="Times New Roman" pitchFamily="18" charset="0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defRPr/>
                </a:pPr>
                <a:endParaRPr lang="ru-RU" altLang="ru-RU" sz="2400" smtClean="0">
                  <a:latin typeface="Times New Roman" pitchFamily="18" charset="0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defRPr/>
                </a:pPr>
                <a:endParaRPr lang="ru-RU" altLang="ru-RU" sz="2400" smtClean="0">
                  <a:latin typeface="Times New Roman" pitchFamily="18" charset="0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1275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1276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МБОУ СОШ №45   г.Белгорода            Московченко Н. Н.</a:t>
            </a:r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CACB9-3AE0-4328-AD2C-DC2533A5E9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МБОУ СОШ №45   г.Белгорода            Московченко Н. Н.</a:t>
            </a: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410213-5CEA-4F85-8E26-2B55FD54D6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МБОУ СОШ №45   г.Белгорода            Московченко Н. Н.</a:t>
            </a: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A30529-B036-4DA1-B019-94B99DE63C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914400" y="1600200"/>
            <a:ext cx="77724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МБОУ СОШ №45   г.Белгорода            Московченко Н. Н.</a:t>
            </a: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C619FE-A4AC-4CE0-950C-7E0B12363D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МБОУ СОШ №45   г.Белгорода            Московченко Н. Н.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A1047F-6333-45FC-9628-86ACBEB252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МБОУ СОШ №45   г.Белгорода            Московченко Н. Н.</a:t>
            </a: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19F830-B4CD-4F45-A7AB-2DBC9AF49B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МБОУ СОШ №45   г.Белгорода            Московченко Н. Н.</a:t>
            </a: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9CB234-C4F9-447B-809B-77AD794D25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МБОУ СОШ №45   г.Белгорода            Московченко Н. Н.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B75BCC-69ED-4DF8-9CCF-C4E960ED52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МБОУ СОШ №45   г.Белгорода            Московченко Н. Н.</a:t>
            </a:r>
            <a:endParaRPr lang="ru-RU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1F17D1-3645-4738-9854-B749F776F0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МБОУ СОШ №45   г.Белгорода            Московченко Н. Н.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B39B7-0ABA-4EF6-8699-4E53349E9D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МБОУ СОШ №45   г.Белгорода            Московченко Н. Н.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3395C-F419-45CD-B295-AF4B6AA31F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МБОУ СОШ №45   г.Белгорода            Московченко Н. Н.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C53EE7-0AE2-45E2-8B36-021B58848E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МБОУ СОШ №45   г.Белгорода            Московченко Н. Н.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EE19DF-91E2-4C0D-8AFB-C4EE84B36D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103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>
                <a:latin typeface="Times New Roman" pitchFamily="18" charset="0"/>
              </a:endParaRPr>
            </a:p>
          </p:txBody>
        </p:sp>
        <p:grpSp>
          <p:nvGrpSpPr>
            <p:cNvPr id="1034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1035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defRPr/>
                </a:pPr>
                <a:endParaRPr lang="ru-RU" altLang="ru-RU" sz="2400" smtClean="0">
                  <a:latin typeface="Times New Roman" pitchFamily="18" charset="0"/>
                </a:endParaRPr>
              </a:p>
            </p:txBody>
          </p:sp>
          <p:sp>
            <p:nvSpPr>
              <p:cNvPr id="1036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0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49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50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ru-RU" smtClean="0"/>
              <a:t>МБОУ СОШ №45   г.Белгорода            Московченко Н. Н.</a:t>
            </a:r>
            <a:endParaRPr lang="ru-RU"/>
          </a:p>
        </p:txBody>
      </p:sp>
      <p:sp>
        <p:nvSpPr>
          <p:cNvPr id="10251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charset="0"/>
              </a:defRPr>
            </a:lvl1pPr>
          </a:lstStyle>
          <a:p>
            <a:pPr>
              <a:defRPr/>
            </a:pPr>
            <a:fld id="{7705D2D1-EAD4-4E20-8E7E-C73D9C4AAE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2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  <p:sldLayoutId id="2147483765" r:id="rId13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59113" y="981075"/>
            <a:ext cx="5770562" cy="2209800"/>
          </a:xfrm>
        </p:spPr>
        <p:txBody>
          <a:bodyPr/>
          <a:lstStyle/>
          <a:p>
            <a:pPr algn="ctr" eaLnBrk="1" hangingPunct="1"/>
            <a:r>
              <a:rPr lang="ru-RU" altLang="ru-RU" b="1" smtClean="0"/>
              <a:t>Технология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28750" y="4357688"/>
            <a:ext cx="6858000" cy="1079500"/>
          </a:xfrm>
        </p:spPr>
        <p:txBody>
          <a:bodyPr/>
          <a:lstStyle/>
          <a:p>
            <a:pPr eaLnBrk="1" hangingPunct="1"/>
            <a:r>
              <a:rPr lang="ru-RU" altLang="ru-RU" sz="3600" b="1" smtClean="0"/>
              <a:t>Что такое технология? Продукт, предмет, средство труда.</a:t>
            </a:r>
          </a:p>
        </p:txBody>
      </p:sp>
      <p:sp>
        <p:nvSpPr>
          <p:cNvPr id="3076" name="Text Box 7"/>
          <p:cNvSpPr txBox="1">
            <a:spLocks noChangeArrowheads="1"/>
          </p:cNvSpPr>
          <p:nvPr/>
        </p:nvSpPr>
        <p:spPr bwMode="auto">
          <a:xfrm>
            <a:off x="7019925" y="109538"/>
            <a:ext cx="18018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1">
                <a:solidFill>
                  <a:schemeClr val="accent2"/>
                </a:solidFill>
              </a:rPr>
              <a:t>5 класс</a:t>
            </a:r>
          </a:p>
        </p:txBody>
      </p:sp>
      <p:pic>
        <p:nvPicPr>
          <p:cNvPr id="3077" name="Picture 8" descr="j030896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55650" y="1125538"/>
            <a:ext cx="2952750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b="1" smtClean="0"/>
              <a:t>ТЕХНОЛОГИЯ</a:t>
            </a:r>
          </a:p>
        </p:txBody>
      </p:sp>
      <p:pic>
        <p:nvPicPr>
          <p:cNvPr id="12291" name="Picture 6" descr="голова умна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60350"/>
            <a:ext cx="1223963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311275"/>
            <a:ext cx="5881863" cy="52398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МБОУ СОШ №45   г.Белгорода            Московченко Н. Н.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b="1" smtClean="0"/>
              <a:t>ТЕХНОЛОГИЯ</a:t>
            </a:r>
          </a:p>
        </p:txBody>
      </p:sp>
      <p:pic>
        <p:nvPicPr>
          <p:cNvPr id="13315" name="Picture 6" descr="голова умна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60350"/>
            <a:ext cx="1223963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196752"/>
            <a:ext cx="5907559" cy="53856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МБОУ СОШ №45   г.Белгорода            Московченко Н. Н.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b="1" smtClean="0"/>
              <a:t>ТЕХНОЛОГИЯ</a:t>
            </a:r>
          </a:p>
        </p:txBody>
      </p:sp>
      <p:pic>
        <p:nvPicPr>
          <p:cNvPr id="14339" name="Picture 6" descr="голова умна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60350"/>
            <a:ext cx="1223963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098" y="1844824"/>
            <a:ext cx="8266187" cy="40763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МБОУ СОШ №45   г.Белгорода            Московченко Н. Н.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5" y="3706823"/>
            <a:ext cx="3151187" cy="29749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b="1" smtClean="0"/>
              <a:t>ТЕХНОЛОГИЯ</a:t>
            </a:r>
          </a:p>
        </p:txBody>
      </p:sp>
      <p:pic>
        <p:nvPicPr>
          <p:cNvPr id="15364" name="Picture 6" descr="голова умна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260350"/>
            <a:ext cx="1223963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44811"/>
            <a:ext cx="2907655" cy="27899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5813" y="1772816"/>
            <a:ext cx="3039371" cy="30666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МБОУ СОШ №45   г.Белгорода            Московченко Н. Н.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b="1" smtClean="0"/>
              <a:t>Проверь себя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557338"/>
            <a:ext cx="8135937" cy="2376487"/>
          </a:xfrm>
        </p:spPr>
        <p:txBody>
          <a:bodyPr/>
          <a:lstStyle/>
          <a:p>
            <a:pPr eaLnBrk="1" hangingPunct="1"/>
            <a:r>
              <a:rPr lang="ru-RU" altLang="ru-RU" b="1" i="1" smtClean="0">
                <a:solidFill>
                  <a:schemeClr val="accent2"/>
                </a:solidFill>
              </a:rPr>
              <a:t>Как переводится слово «ТЕХНОЛОГИЯ»?</a:t>
            </a:r>
          </a:p>
          <a:p>
            <a:pPr eaLnBrk="1" hangingPunct="1"/>
            <a:endParaRPr lang="ru-RU" altLang="ru-RU" b="1" i="1" smtClean="0">
              <a:solidFill>
                <a:schemeClr val="accent2"/>
              </a:solidFill>
            </a:endParaRPr>
          </a:p>
          <a:p>
            <a:pPr eaLnBrk="1" hangingPunct="1"/>
            <a:r>
              <a:rPr lang="ru-RU" altLang="ru-RU" b="1" i="1" smtClean="0">
                <a:solidFill>
                  <a:schemeClr val="accent2"/>
                </a:solidFill>
              </a:rPr>
              <a:t>От чего зависит выбор инструментов и способов обработки изделия?</a:t>
            </a:r>
          </a:p>
          <a:p>
            <a:pPr eaLnBrk="1" hangingPunct="1"/>
            <a:endParaRPr lang="ru-RU" altLang="ru-RU" b="1" i="1" smtClean="0">
              <a:solidFill>
                <a:schemeClr val="accent2"/>
              </a:solidFill>
            </a:endParaRPr>
          </a:p>
          <a:p>
            <a:pPr eaLnBrk="1" hangingPunct="1"/>
            <a:endParaRPr lang="ru-RU" altLang="ru-RU" b="1" i="1" smtClean="0">
              <a:solidFill>
                <a:schemeClr val="accent2"/>
              </a:solidFill>
            </a:endParaRPr>
          </a:p>
        </p:txBody>
      </p:sp>
      <p:pic>
        <p:nvPicPr>
          <p:cNvPr id="16388" name="Picture 6" descr="голова умна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60350"/>
            <a:ext cx="1223963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3933056"/>
            <a:ext cx="3674704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4140200" y="4149725"/>
            <a:ext cx="4032250" cy="1600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2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Что это?  </a:t>
            </a:r>
          </a:p>
          <a:p>
            <a:pPr algn="ctr">
              <a:defRPr/>
            </a:pPr>
            <a:r>
              <a:rPr lang="ru-RU" sz="2800" b="1" i="1" dirty="0">
                <a:solidFill>
                  <a:schemeClr val="accent2"/>
                </a:solidFill>
                <a:latin typeface="+mn-lt"/>
              </a:rPr>
              <a:t>Средство или </a:t>
            </a:r>
          </a:p>
          <a:p>
            <a:pPr algn="ctr">
              <a:defRPr/>
            </a:pPr>
            <a:r>
              <a:rPr lang="ru-RU" sz="2800" b="1" i="1" dirty="0">
                <a:solidFill>
                  <a:schemeClr val="accent2"/>
                </a:solidFill>
                <a:latin typeface="+mn-lt"/>
              </a:rPr>
              <a:t>предмет труда?</a:t>
            </a: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МБОУ СОШ №45   г.Белгорода            Московченко Н. Н.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b="1" smtClean="0"/>
              <a:t>ПОДУМАЙ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1484313"/>
            <a:ext cx="7381875" cy="1223962"/>
          </a:xfrm>
        </p:spPr>
        <p:txBody>
          <a:bodyPr/>
          <a:lstStyle/>
          <a:p>
            <a:pPr eaLnBrk="1" hangingPunct="1"/>
            <a:r>
              <a:rPr lang="ru-RU" altLang="ru-RU" sz="3200" b="1" smtClean="0"/>
              <a:t>Что нужно учитывать выбирая технологию строительства навеса от дождя и солнца?</a:t>
            </a:r>
            <a:endParaRPr lang="ru-RU" altLang="ru-RU" sz="3200" b="1" i="1" smtClean="0">
              <a:solidFill>
                <a:schemeClr val="accent2"/>
              </a:solidFill>
            </a:endParaRPr>
          </a:p>
        </p:txBody>
      </p:sp>
      <p:pic>
        <p:nvPicPr>
          <p:cNvPr id="17412" name="Picture 6" descr="голова умна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60350"/>
            <a:ext cx="1223963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3212976"/>
            <a:ext cx="4472590" cy="31805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МБОУ СОШ №45   г.Белгорода            Московченко Н. Н.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b="1" smtClean="0"/>
              <a:t>ПОДУМАЙ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557338"/>
            <a:ext cx="8064500" cy="1943100"/>
          </a:xfrm>
        </p:spPr>
        <p:txBody>
          <a:bodyPr/>
          <a:lstStyle/>
          <a:p>
            <a:pPr eaLnBrk="1" hangingPunct="1"/>
            <a:r>
              <a:rPr lang="ru-RU" altLang="ru-RU" sz="3200" b="1" i="1" smtClean="0">
                <a:solidFill>
                  <a:schemeClr val="accent2"/>
                </a:solidFill>
              </a:rPr>
              <a:t>Как вы думаете, есть технологии, которыми должен владеть каждый человек?</a:t>
            </a:r>
          </a:p>
        </p:txBody>
      </p:sp>
      <p:pic>
        <p:nvPicPr>
          <p:cNvPr id="18436" name="Picture 6" descr="голова умна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60350"/>
            <a:ext cx="1223963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0063" y="3486150"/>
            <a:ext cx="3019425" cy="308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МБОУ СОШ №45   г.Белгорода            Московченко Н. Н.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b="1" smtClean="0"/>
              <a:t>ТЕХНОЛОГИЯ</a:t>
            </a:r>
          </a:p>
        </p:txBody>
      </p:sp>
      <p:pic>
        <p:nvPicPr>
          <p:cNvPr id="19459" name="Picture 6" descr="голова умна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60350"/>
            <a:ext cx="1223963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Объект 1"/>
          <p:cNvSpPr>
            <a:spLocks noGrp="1"/>
          </p:cNvSpPr>
          <p:nvPr>
            <p:ph idx="1"/>
          </p:nvPr>
        </p:nvSpPr>
        <p:spPr>
          <a:xfrm>
            <a:off x="830263" y="1484313"/>
            <a:ext cx="7772400" cy="3629025"/>
          </a:xfrm>
        </p:spPr>
        <p:txBody>
          <a:bodyPr/>
          <a:lstStyle/>
          <a:p>
            <a:r>
              <a:rPr lang="ru-RU" altLang="ru-RU" sz="3200" b="1" i="1" smtClean="0">
                <a:solidFill>
                  <a:schemeClr val="accent2"/>
                </a:solidFill>
              </a:rPr>
              <a:t>общения, </a:t>
            </a:r>
          </a:p>
          <a:p>
            <a:r>
              <a:rPr lang="ru-RU" altLang="ru-RU" sz="3200" b="1" i="1" smtClean="0">
                <a:solidFill>
                  <a:schemeClr val="accent2"/>
                </a:solidFill>
              </a:rPr>
              <a:t>ухода за  одеждой, </a:t>
            </a:r>
          </a:p>
          <a:p>
            <a:r>
              <a:rPr lang="ru-RU" altLang="ru-RU" sz="3200" b="1" i="1" smtClean="0">
                <a:solidFill>
                  <a:schemeClr val="accent2"/>
                </a:solidFill>
              </a:rPr>
              <a:t>ухода жильем,</a:t>
            </a:r>
          </a:p>
          <a:p>
            <a:r>
              <a:rPr lang="ru-RU" altLang="ru-RU" sz="3200" b="1" i="1" smtClean="0">
                <a:solidFill>
                  <a:schemeClr val="accent2"/>
                </a:solidFill>
              </a:rPr>
              <a:t>ремонтно-строительных работ,</a:t>
            </a:r>
          </a:p>
          <a:p>
            <a:r>
              <a:rPr lang="ru-RU" altLang="ru-RU" sz="3200" b="1" i="1" smtClean="0">
                <a:solidFill>
                  <a:schemeClr val="accent2"/>
                </a:solidFill>
              </a:rPr>
              <a:t>приготовления пищи,</a:t>
            </a:r>
          </a:p>
          <a:p>
            <a:r>
              <a:rPr lang="ru-RU" altLang="ru-RU" sz="3200" b="1" i="1" smtClean="0">
                <a:solidFill>
                  <a:schemeClr val="accent2"/>
                </a:solidFill>
              </a:rPr>
              <a:t>обработки древесины и металла</a:t>
            </a:r>
          </a:p>
          <a:p>
            <a:endParaRPr lang="ru-RU" altLang="ru-RU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057185"/>
            <a:ext cx="3419872" cy="15389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5057185"/>
            <a:ext cx="2376264" cy="15841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МБОУ СОШ №45   г.Белгорода            Московченко Н. Н.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z="3800" b="1" smtClean="0"/>
              <a:t>Домашнее задание.</a:t>
            </a:r>
            <a:r>
              <a:rPr lang="ru-RU" altLang="ru-RU" sz="3800" smtClean="0"/>
              <a:t/>
            </a:r>
            <a:br>
              <a:rPr lang="ru-RU" altLang="ru-RU" sz="3800" smtClean="0"/>
            </a:br>
            <a:endParaRPr lang="ru-RU" altLang="ru-RU" sz="3800" smtClean="0"/>
          </a:p>
        </p:txBody>
      </p:sp>
      <p:pic>
        <p:nvPicPr>
          <p:cNvPr id="20483" name="Picture 26" descr="Рисунок1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88913"/>
            <a:ext cx="14287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755650" y="1628775"/>
            <a:ext cx="6624638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latin typeface="+mn-lt"/>
              </a:rPr>
              <a:t>Учебник §3.1. стр. 25 ответить на вопросы.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МБОУ СОШ №45   г.Белгорода            Московченко Н. Н.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b="1" smtClean="0"/>
              <a:t>ПОДУМАЙ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600200"/>
            <a:ext cx="8351837" cy="1541463"/>
          </a:xfrm>
        </p:spPr>
        <p:txBody>
          <a:bodyPr/>
          <a:lstStyle/>
          <a:p>
            <a:pPr eaLnBrk="1" hangingPunct="1"/>
            <a:r>
              <a:rPr lang="ru-RU" altLang="ru-RU" b="1" smtClean="0"/>
              <a:t>Что быстрее нарисовать портрет на холсте или сфотографировать и распечатать на принтере?</a:t>
            </a:r>
            <a:endParaRPr lang="ru-RU" altLang="ru-RU" b="1" i="1" smtClean="0">
              <a:solidFill>
                <a:schemeClr val="accent2"/>
              </a:solidFill>
            </a:endParaRPr>
          </a:p>
        </p:txBody>
      </p:sp>
      <p:pic>
        <p:nvPicPr>
          <p:cNvPr id="4100" name="Picture 6" descr="голова умна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60350"/>
            <a:ext cx="1223963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284984"/>
            <a:ext cx="3840427" cy="2160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638" y="2636912"/>
            <a:ext cx="4330081" cy="2304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МБОУ СОШ №45   г.Белгорода            Московченко Н. Н.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b="1" smtClean="0"/>
              <a:t>ПОДУМАЙ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600200"/>
            <a:ext cx="8351837" cy="1541463"/>
          </a:xfrm>
        </p:spPr>
        <p:txBody>
          <a:bodyPr/>
          <a:lstStyle/>
          <a:p>
            <a:pPr eaLnBrk="1" hangingPunct="1"/>
            <a:r>
              <a:rPr lang="ru-RU" altLang="ru-RU" b="1" smtClean="0"/>
              <a:t>Что быстрее нарисовать портрет на холсте или сфотографировать и распечатать на принтере?</a:t>
            </a:r>
            <a:endParaRPr lang="ru-RU" altLang="ru-RU" b="1" i="1" smtClean="0">
              <a:solidFill>
                <a:schemeClr val="accent2"/>
              </a:solidFill>
            </a:endParaRPr>
          </a:p>
        </p:txBody>
      </p:sp>
      <p:pic>
        <p:nvPicPr>
          <p:cNvPr id="5124" name="Picture 6" descr="голова умна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60350"/>
            <a:ext cx="1223963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284984"/>
            <a:ext cx="3840427" cy="2160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638" y="2636912"/>
            <a:ext cx="4330081" cy="2304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127" name="Прямоугольник 12"/>
          <p:cNvSpPr>
            <a:spLocks noChangeArrowheads="1"/>
          </p:cNvSpPr>
          <p:nvPr/>
        </p:nvSpPr>
        <p:spPr bwMode="auto">
          <a:xfrm>
            <a:off x="339725" y="5851525"/>
            <a:ext cx="86328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3200" b="1">
                <a:solidFill>
                  <a:srgbClr val="FF0000"/>
                </a:solidFill>
              </a:rPr>
              <a:t>И то и другое определяется технологией.</a:t>
            </a: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МБОУ СОШ №45   г.Белгорода            Московченко Н. Н.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b="1" smtClean="0"/>
              <a:t>ТЕХНОЛОГИЯ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600200"/>
            <a:ext cx="8640763" cy="820738"/>
          </a:xfrm>
        </p:spPr>
        <p:txBody>
          <a:bodyPr/>
          <a:lstStyle/>
          <a:p>
            <a:pPr eaLnBrk="1" hangingPunct="1"/>
            <a:r>
              <a:rPr lang="ru-RU" altLang="ru-RU" b="1" smtClean="0"/>
              <a:t>- это способ воздействия на предмет труда.</a:t>
            </a:r>
            <a:endParaRPr lang="ru-RU" altLang="ru-RU" b="1" i="1" smtClean="0">
              <a:solidFill>
                <a:schemeClr val="accent2"/>
              </a:solidFill>
            </a:endParaRPr>
          </a:p>
        </p:txBody>
      </p:sp>
      <p:pic>
        <p:nvPicPr>
          <p:cNvPr id="6148" name="Picture 6" descr="голова умна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60350"/>
            <a:ext cx="1223963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Рисунок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2492375"/>
            <a:ext cx="8332787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0" name="Прямоугольник 2"/>
          <p:cNvSpPr>
            <a:spLocks noChangeArrowheads="1"/>
          </p:cNvSpPr>
          <p:nvPr/>
        </p:nvSpPr>
        <p:spPr bwMode="auto">
          <a:xfrm>
            <a:off x="1042988" y="5848350"/>
            <a:ext cx="7024687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3200">
                <a:solidFill>
                  <a:srgbClr val="FF0000"/>
                </a:solidFill>
              </a:rPr>
              <a:t>Формула получения продукта труда</a:t>
            </a: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МБОУ СОШ №45   г.Белгорода            Московченко Н. Н.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b="1" smtClean="0"/>
              <a:t>ТЕХНОЛОГИЯ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62013" y="3644900"/>
            <a:ext cx="8031162" cy="1468438"/>
          </a:xfrm>
        </p:spPr>
        <p:txBody>
          <a:bodyPr/>
          <a:lstStyle/>
          <a:p>
            <a:pPr eaLnBrk="1" hangingPunct="1"/>
            <a:r>
              <a:rPr lang="ru-RU" altLang="ru-RU" b="1" smtClean="0"/>
              <a:t>Определяет какие и как происходят изменения  превращая предмет труда в продукт труда.</a:t>
            </a:r>
            <a:endParaRPr lang="ru-RU" altLang="ru-RU" b="1" i="1" smtClean="0">
              <a:solidFill>
                <a:schemeClr val="accent2"/>
              </a:solidFill>
            </a:endParaRPr>
          </a:p>
        </p:txBody>
      </p:sp>
      <p:pic>
        <p:nvPicPr>
          <p:cNvPr id="7172" name="Picture 6" descr="голова умна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60350"/>
            <a:ext cx="1223963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395288" y="1700213"/>
            <a:ext cx="8497887" cy="1816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latin typeface="Arial" pitchFamily="34" charset="0"/>
              </a:rPr>
              <a:t> </a:t>
            </a:r>
            <a:r>
              <a:rPr lang="ru-RU" sz="2800" b="1" dirty="0">
                <a:latin typeface="+mn-lt"/>
              </a:rPr>
              <a:t>Слово </a:t>
            </a:r>
            <a:r>
              <a:rPr lang="ru-RU" sz="2800" b="1" dirty="0">
                <a:solidFill>
                  <a:srgbClr val="FF0000"/>
                </a:solidFill>
                <a:latin typeface="+mn-lt"/>
              </a:rPr>
              <a:t>«технология» </a:t>
            </a:r>
            <a:r>
              <a:rPr lang="ru-RU" sz="2800" b="1" dirty="0">
                <a:latin typeface="+mn-lt"/>
              </a:rPr>
              <a:t>происходит от древнегреческого      </a:t>
            </a:r>
            <a:r>
              <a:rPr lang="ru-RU" sz="2800" b="1" dirty="0" err="1">
                <a:solidFill>
                  <a:srgbClr val="FF0000"/>
                </a:solidFill>
                <a:latin typeface="+mn-lt"/>
              </a:rPr>
              <a:t>techhe</a:t>
            </a:r>
            <a:r>
              <a:rPr lang="ru-RU" sz="2800" b="1" dirty="0">
                <a:latin typeface="+mn-lt"/>
              </a:rPr>
              <a:t> - «искусство, мастерство, умение» и латинского </a:t>
            </a:r>
            <a:r>
              <a:rPr lang="ru-RU" sz="2800" b="1" dirty="0" err="1">
                <a:solidFill>
                  <a:srgbClr val="FF0000"/>
                </a:solidFill>
                <a:latin typeface="+mn-lt"/>
              </a:rPr>
              <a:t>logos</a:t>
            </a:r>
            <a:r>
              <a:rPr lang="ru-RU" sz="2800" b="1" dirty="0">
                <a:latin typeface="+mn-lt"/>
              </a:rPr>
              <a:t> - «учение, наука».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175449"/>
            <a:ext cx="1972406" cy="13406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207" y="5175449"/>
            <a:ext cx="2640561" cy="14654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МБОУ СОШ №45   г.Белгорода            Московченко Н. Н.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b="1" smtClean="0"/>
              <a:t>ТЕХНОЛОГИЯ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600200"/>
            <a:ext cx="8640763" cy="3268663"/>
          </a:xfrm>
        </p:spPr>
        <p:txBody>
          <a:bodyPr/>
          <a:lstStyle/>
          <a:p>
            <a:pPr eaLnBrk="1" hangingPunct="1"/>
            <a:r>
              <a:rPr lang="ru-RU" altLang="ru-RU" b="1" smtClean="0"/>
              <a:t> Труд – это необходимая человеку деятельность, для удовлетворение его потребительских благ.</a:t>
            </a:r>
          </a:p>
          <a:p>
            <a:pPr eaLnBrk="1" hangingPunct="1"/>
            <a:r>
              <a:rPr lang="ru-RU" altLang="ru-RU" b="1" smtClean="0"/>
              <a:t>    В процессе труда человек преобразует </a:t>
            </a:r>
            <a:r>
              <a:rPr lang="ru-RU" altLang="ru-RU" b="1" smtClean="0">
                <a:solidFill>
                  <a:srgbClr val="FF0000"/>
                </a:solidFill>
              </a:rPr>
              <a:t>предмет труда </a:t>
            </a:r>
            <a:r>
              <a:rPr lang="ru-RU" altLang="ru-RU" b="1" smtClean="0"/>
              <a:t>- то, над чем он трудится, в необходимый ему результат, который называется </a:t>
            </a:r>
            <a:r>
              <a:rPr lang="ru-RU" altLang="ru-RU" b="1" smtClean="0">
                <a:solidFill>
                  <a:srgbClr val="FF0000"/>
                </a:solidFill>
              </a:rPr>
              <a:t>продуктом труда.</a:t>
            </a:r>
            <a:endParaRPr lang="ru-RU" altLang="ru-RU" b="1" i="1" smtClean="0">
              <a:solidFill>
                <a:srgbClr val="FF0000"/>
              </a:solidFill>
            </a:endParaRPr>
          </a:p>
        </p:txBody>
      </p:sp>
      <p:pic>
        <p:nvPicPr>
          <p:cNvPr id="8196" name="Picture 6" descr="голова умна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60350"/>
            <a:ext cx="1223963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785949"/>
            <a:ext cx="2273246" cy="19888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4785949"/>
            <a:ext cx="2679665" cy="18448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МБОУ СОШ №45   г.Белгорода            Московченко Н. Н.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b="1" smtClean="0"/>
              <a:t>ПРЕДМЕТ ТРУДА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557338"/>
            <a:ext cx="7848600" cy="792162"/>
          </a:xfrm>
        </p:spPr>
        <p:txBody>
          <a:bodyPr/>
          <a:lstStyle/>
          <a:p>
            <a:pPr eaLnBrk="1" hangingPunct="1"/>
            <a:r>
              <a:rPr lang="ru-RU" altLang="ru-RU" b="1" smtClean="0"/>
              <a:t>это то, на что направлен труд человека. </a:t>
            </a:r>
          </a:p>
        </p:txBody>
      </p:sp>
      <p:pic>
        <p:nvPicPr>
          <p:cNvPr id="9220" name="Picture 6" descr="голова умна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60350"/>
            <a:ext cx="1223963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4242725"/>
            <a:ext cx="2898301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566" y="2511085"/>
            <a:ext cx="2953023" cy="23076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8896" y="2511085"/>
            <a:ext cx="3309553" cy="25649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МБОУ СОШ №45   г.Белгорода            Московченко Н. Н.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b="1" smtClean="0"/>
              <a:t>СРЕДСТВА  ТРУДА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557338"/>
            <a:ext cx="8424862" cy="1511300"/>
          </a:xfrm>
        </p:spPr>
        <p:txBody>
          <a:bodyPr/>
          <a:lstStyle/>
          <a:p>
            <a:pPr eaLnBrk="1" hangingPunct="1"/>
            <a:r>
              <a:rPr lang="ru-RU" altLang="ru-RU" b="1" smtClean="0"/>
              <a:t>предметы материального мира, обеспечивающие оптимальное выполнение трудовой деятельности.</a:t>
            </a:r>
          </a:p>
        </p:txBody>
      </p:sp>
      <p:pic>
        <p:nvPicPr>
          <p:cNvPr id="10244" name="Picture 6" descr="голова умна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60350"/>
            <a:ext cx="1223963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739" y="3151386"/>
            <a:ext cx="2011363" cy="2120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211836"/>
            <a:ext cx="2316163" cy="21034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310" y="2708920"/>
            <a:ext cx="2414587" cy="2120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МБОУ СОШ №45   г.Белгорода            Московченко Н. Н.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b="1" smtClean="0"/>
              <a:t>ПРОДУКТ  ТРУДА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557338"/>
            <a:ext cx="8497888" cy="1036637"/>
          </a:xfrm>
        </p:spPr>
        <p:txBody>
          <a:bodyPr/>
          <a:lstStyle/>
          <a:p>
            <a:pPr eaLnBrk="1" hangingPunct="1"/>
            <a:r>
              <a:rPr lang="ru-RU" altLang="ru-RU" b="1" smtClean="0"/>
              <a:t>это материальное или не материальное потребительское благо.</a:t>
            </a:r>
            <a:endParaRPr lang="ru-RU" altLang="ru-RU" b="1" i="1" smtClean="0">
              <a:solidFill>
                <a:schemeClr val="accent2"/>
              </a:solidFill>
            </a:endParaRPr>
          </a:p>
        </p:txBody>
      </p:sp>
      <p:pic>
        <p:nvPicPr>
          <p:cNvPr id="11268" name="Picture 6" descr="голова умна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60350"/>
            <a:ext cx="1223963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2565400"/>
            <a:ext cx="3608387" cy="153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270" name="Прямоугольник 1"/>
          <p:cNvSpPr>
            <a:spLocks noChangeArrowheads="1"/>
          </p:cNvSpPr>
          <p:nvPr/>
        </p:nvSpPr>
        <p:spPr bwMode="auto">
          <a:xfrm>
            <a:off x="395288" y="2565400"/>
            <a:ext cx="36083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400" b="1">
                <a:solidFill>
                  <a:srgbClr val="DA2640"/>
                </a:solidFill>
                <a:latin typeface="Century Schoolbook" pitchFamily="18" charset="0"/>
              </a:rPr>
              <a:t>Профессии с материальным продуктом труда</a:t>
            </a:r>
          </a:p>
        </p:txBody>
      </p:sp>
      <p:pic>
        <p:nvPicPr>
          <p:cNvPr id="11271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860800"/>
            <a:ext cx="1274763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2" name="Picture 5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806700" y="3732213"/>
            <a:ext cx="1196975" cy="176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3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04913" y="5083175"/>
            <a:ext cx="1609725" cy="177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4" name="Picture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40425" y="5092700"/>
            <a:ext cx="2189163" cy="180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5" name="Picture 1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03800" y="2493963"/>
            <a:ext cx="3614738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6" name="Picture 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572000" y="3765550"/>
            <a:ext cx="1785938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7" name="Picture 8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7812088" y="3765550"/>
            <a:ext cx="1098550" cy="190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МБОУ СОШ №45   г.Белгорода            Московченко Н. Н.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db368f919e58c6b598090634846d14a2e3aeff"/>
</p:tagLst>
</file>

<file path=ppt/theme/theme1.xml><?xml version="1.0" encoding="utf-8"?>
<a:theme xmlns:a="http://schemas.openxmlformats.org/drawingml/2006/main" name="Слои">
  <a:themeElements>
    <a:clrScheme name="Слои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Layers</Template>
  <TotalTime>641</TotalTime>
  <Words>443</Words>
  <Application>Microsoft Office PowerPoint</Application>
  <PresentationFormat>Экран (4:3)</PresentationFormat>
  <Paragraphs>66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Слои</vt:lpstr>
      <vt:lpstr>Технология</vt:lpstr>
      <vt:lpstr>ПОДУМАЙ</vt:lpstr>
      <vt:lpstr>ПОДУМАЙ</vt:lpstr>
      <vt:lpstr>ТЕХНОЛОГИЯ</vt:lpstr>
      <vt:lpstr>ТЕХНОЛОГИЯ</vt:lpstr>
      <vt:lpstr>ТЕХНОЛОГИЯ</vt:lpstr>
      <vt:lpstr>ПРЕДМЕТ ТРУДА</vt:lpstr>
      <vt:lpstr>СРЕДСТВА  ТРУДА</vt:lpstr>
      <vt:lpstr>ПРОДУКТ  ТРУДА</vt:lpstr>
      <vt:lpstr>ТЕХНОЛОГИЯ</vt:lpstr>
      <vt:lpstr>ТЕХНОЛОГИЯ</vt:lpstr>
      <vt:lpstr>ТЕХНОЛОГИЯ</vt:lpstr>
      <vt:lpstr>ТЕХНОЛОГИЯ</vt:lpstr>
      <vt:lpstr>Проверь себя</vt:lpstr>
      <vt:lpstr>ПОДУМАЙ</vt:lpstr>
      <vt:lpstr>ПОДУМАЙ</vt:lpstr>
      <vt:lpstr>ТЕХНОЛОГИЯ</vt:lpstr>
      <vt:lpstr>Домашнее задание. </vt:lpstr>
    </vt:vector>
  </TitlesOfParts>
  <Company>МБОУ СОШ №45 г. Белгорода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такое технология</dc:title>
  <dc:creator>Московченко Николай Николаевич</dc:creator>
  <cp:keywords>Казакевич; 5 класс; технология</cp:keywords>
  <dc:description>Презентация для уроков технологиии 5 класс, обучающихся по УМК В. М.Казакевича</dc:description>
  <cp:lastModifiedBy>Николай Николаевич</cp:lastModifiedBy>
  <cp:revision>2</cp:revision>
  <dcterms:created xsi:type="dcterms:W3CDTF">2009-09-01T12:42:05Z</dcterms:created>
  <dcterms:modified xsi:type="dcterms:W3CDTF">2019-09-23T09:48:29Z</dcterms:modified>
</cp:coreProperties>
</file>